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94" r:id="rId3"/>
    <p:sldId id="296" r:id="rId4"/>
    <p:sldId id="297" r:id="rId5"/>
    <p:sldId id="302" r:id="rId6"/>
    <p:sldId id="299" r:id="rId7"/>
    <p:sldId id="301" r:id="rId8"/>
    <p:sldId id="280" r:id="rId9"/>
    <p:sldId id="283" r:id="rId10"/>
    <p:sldId id="285" r:id="rId11"/>
    <p:sldId id="290" r:id="rId12"/>
    <p:sldId id="287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D8AB23"/>
    <a:srgbClr val="F1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3" autoAdjust="0"/>
    <p:restoredTop sz="92923" autoAdjust="0"/>
  </p:normalViewPr>
  <p:slideViewPr>
    <p:cSldViewPr snapToGrid="0">
      <p:cViewPr varScale="1">
        <p:scale>
          <a:sx n="59" d="100"/>
          <a:sy n="59" d="100"/>
        </p:scale>
        <p:origin x="55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7E832-47E7-4D7D-9FD0-2ED07D9DF0EB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5DF902-05F9-4075-8B58-C06BA9B080F6}">
      <dgm:prSet phldrT="[Text]" custT="1"/>
      <dgm:spPr/>
      <dgm:t>
        <a:bodyPr/>
        <a:lstStyle/>
        <a:p>
          <a:r>
            <a:rPr lang="en-US" sz="1300" baseline="0" dirty="0"/>
            <a:t>2009</a:t>
          </a:r>
        </a:p>
      </dgm:t>
    </dgm:pt>
    <dgm:pt modelId="{6C01F150-9303-45DD-823B-EC77194A226A}" type="parTrans" cxnId="{CC07AEB6-9FF8-4B5B-8E29-6E42E9F36DED}">
      <dgm:prSet/>
      <dgm:spPr/>
      <dgm:t>
        <a:bodyPr/>
        <a:lstStyle/>
        <a:p>
          <a:endParaRPr lang="en-US" sz="2000"/>
        </a:p>
      </dgm:t>
    </dgm:pt>
    <dgm:pt modelId="{92FEDD49-3596-437A-887F-3B18416DF551}" type="sibTrans" cxnId="{CC07AEB6-9FF8-4B5B-8E29-6E42E9F36DED}">
      <dgm:prSet custT="1"/>
      <dgm:spPr/>
      <dgm:t>
        <a:bodyPr/>
        <a:lstStyle/>
        <a:p>
          <a:endParaRPr lang="en-US" sz="1400"/>
        </a:p>
      </dgm:t>
    </dgm:pt>
    <dgm:pt modelId="{257D35AC-0582-4390-B98B-039ACD2ECD5E}">
      <dgm:prSet phldrT="[Text]" custT="1"/>
      <dgm:spPr/>
      <dgm:t>
        <a:bodyPr/>
        <a:lstStyle/>
        <a:p>
          <a:r>
            <a:rPr lang="en-US" sz="1300" baseline="0" dirty="0"/>
            <a:t>2012</a:t>
          </a:r>
        </a:p>
      </dgm:t>
    </dgm:pt>
    <dgm:pt modelId="{D49A50BE-D155-4A14-B877-504594657167}" type="parTrans" cxnId="{40F62957-F35B-4395-8759-64BC825881CB}">
      <dgm:prSet/>
      <dgm:spPr/>
      <dgm:t>
        <a:bodyPr/>
        <a:lstStyle/>
        <a:p>
          <a:endParaRPr lang="en-US" sz="2000"/>
        </a:p>
      </dgm:t>
    </dgm:pt>
    <dgm:pt modelId="{EEABB171-4307-437A-80CD-AB727C35FDA2}" type="sibTrans" cxnId="{40F62957-F35B-4395-8759-64BC825881CB}">
      <dgm:prSet custT="1"/>
      <dgm:spPr/>
      <dgm:t>
        <a:bodyPr/>
        <a:lstStyle/>
        <a:p>
          <a:endParaRPr lang="en-US" sz="1400"/>
        </a:p>
      </dgm:t>
    </dgm:pt>
    <dgm:pt modelId="{65ECDEDA-7F30-41E4-9395-55023B6FB453}">
      <dgm:prSet phldrT="[Text]" custT="1"/>
      <dgm:spPr/>
      <dgm:t>
        <a:bodyPr/>
        <a:lstStyle/>
        <a:p>
          <a:r>
            <a:rPr lang="en-US" sz="1300" baseline="0" dirty="0"/>
            <a:t>2014</a:t>
          </a:r>
        </a:p>
      </dgm:t>
    </dgm:pt>
    <dgm:pt modelId="{616A08B8-C906-4B76-8384-8AC971284388}" type="parTrans" cxnId="{85A839E6-EAA9-4DB5-8318-42FBF963C5DD}">
      <dgm:prSet/>
      <dgm:spPr/>
      <dgm:t>
        <a:bodyPr/>
        <a:lstStyle/>
        <a:p>
          <a:endParaRPr lang="en-US" sz="2000"/>
        </a:p>
      </dgm:t>
    </dgm:pt>
    <dgm:pt modelId="{2926CA11-9C0E-48B5-A9E7-B10CD339341C}" type="sibTrans" cxnId="{85A839E6-EAA9-4DB5-8318-42FBF963C5DD}">
      <dgm:prSet custT="1"/>
      <dgm:spPr/>
      <dgm:t>
        <a:bodyPr/>
        <a:lstStyle/>
        <a:p>
          <a:endParaRPr lang="en-US" sz="1400"/>
        </a:p>
      </dgm:t>
    </dgm:pt>
    <dgm:pt modelId="{6683ED65-110C-468B-86CB-4B52971193FC}">
      <dgm:prSet custT="1"/>
      <dgm:spPr/>
      <dgm:t>
        <a:bodyPr/>
        <a:lstStyle/>
        <a:p>
          <a:r>
            <a:rPr lang="en-US" sz="1300" baseline="0" dirty="0"/>
            <a:t>State legislation requires counties to have a Complete Streets policy</a:t>
          </a:r>
        </a:p>
      </dgm:t>
    </dgm:pt>
    <dgm:pt modelId="{31E15AE3-CA5F-47C9-A951-188F94B6037B}" type="parTrans" cxnId="{79BE054D-A1ED-4B78-AB3A-554A1AD27F26}">
      <dgm:prSet/>
      <dgm:spPr/>
      <dgm:t>
        <a:bodyPr/>
        <a:lstStyle/>
        <a:p>
          <a:endParaRPr lang="en-US" sz="2000"/>
        </a:p>
      </dgm:t>
    </dgm:pt>
    <dgm:pt modelId="{E40C9F92-E44F-4974-A414-B83C9A33992D}" type="sibTrans" cxnId="{79BE054D-A1ED-4B78-AB3A-554A1AD27F26}">
      <dgm:prSet/>
      <dgm:spPr/>
      <dgm:t>
        <a:bodyPr/>
        <a:lstStyle/>
        <a:p>
          <a:endParaRPr lang="en-US" sz="2000"/>
        </a:p>
      </dgm:t>
    </dgm:pt>
    <dgm:pt modelId="{EBAED1B1-2675-4853-8A12-C362605374AD}">
      <dgm:prSet custT="1"/>
      <dgm:spPr/>
      <dgm:t>
        <a:bodyPr/>
        <a:lstStyle/>
        <a:p>
          <a:r>
            <a:rPr lang="en-US" sz="1300" baseline="0" dirty="0"/>
            <a:t>Complete Streets Ordinance adopted by Honolulu City </a:t>
          </a:r>
          <a:r>
            <a:rPr lang="en-US" sz="1300" baseline="0" dirty="0" smtClean="0"/>
            <a:t>Council (ROH 14-18)</a:t>
          </a:r>
          <a:endParaRPr lang="en-US" sz="1300" baseline="0" dirty="0"/>
        </a:p>
      </dgm:t>
    </dgm:pt>
    <dgm:pt modelId="{D0F76E3E-D1EE-408F-A9EA-1EB74B0D9706}" type="parTrans" cxnId="{75AE7B64-F9B9-4A64-A276-3E023594B894}">
      <dgm:prSet/>
      <dgm:spPr/>
      <dgm:t>
        <a:bodyPr/>
        <a:lstStyle/>
        <a:p>
          <a:endParaRPr lang="en-US" sz="2000"/>
        </a:p>
      </dgm:t>
    </dgm:pt>
    <dgm:pt modelId="{6C88B488-4D18-4A60-9881-14D85FC6FD07}" type="sibTrans" cxnId="{75AE7B64-F9B9-4A64-A276-3E023594B894}">
      <dgm:prSet/>
      <dgm:spPr/>
      <dgm:t>
        <a:bodyPr/>
        <a:lstStyle/>
        <a:p>
          <a:endParaRPr lang="en-US" sz="2000"/>
        </a:p>
      </dgm:t>
    </dgm:pt>
    <dgm:pt modelId="{58755F66-C32F-4488-AAAC-7E5B9073361A}">
      <dgm:prSet custT="1"/>
      <dgm:spPr/>
      <dgm:t>
        <a:bodyPr/>
        <a:lstStyle/>
        <a:p>
          <a:r>
            <a:rPr lang="en-US" sz="1300" baseline="0" dirty="0"/>
            <a:t>CS Implement. Study begins</a:t>
          </a:r>
        </a:p>
      </dgm:t>
    </dgm:pt>
    <dgm:pt modelId="{3991A07D-6238-46F1-81B9-43B1A87C8D5E}" type="parTrans" cxnId="{32698092-6EAE-49D3-A78D-28ADB8F4690E}">
      <dgm:prSet/>
      <dgm:spPr/>
      <dgm:t>
        <a:bodyPr/>
        <a:lstStyle/>
        <a:p>
          <a:endParaRPr lang="en-US" sz="2000"/>
        </a:p>
      </dgm:t>
    </dgm:pt>
    <dgm:pt modelId="{86EC2556-A032-492C-8208-C2E25AC84786}" type="sibTrans" cxnId="{32698092-6EAE-49D3-A78D-28ADB8F4690E}">
      <dgm:prSet/>
      <dgm:spPr/>
      <dgm:t>
        <a:bodyPr/>
        <a:lstStyle/>
        <a:p>
          <a:endParaRPr lang="en-US" sz="2000"/>
        </a:p>
      </dgm:t>
    </dgm:pt>
    <dgm:pt modelId="{8CD699E0-6FD8-4325-A4B9-578B0FB7B551}">
      <dgm:prSet custT="1"/>
      <dgm:spPr/>
      <dgm:t>
        <a:bodyPr/>
        <a:lstStyle/>
        <a:p>
          <a:r>
            <a:rPr lang="en-US" sz="1300" baseline="0" dirty="0"/>
            <a:t>Age-Friendly City Initiative</a:t>
          </a:r>
        </a:p>
      </dgm:t>
    </dgm:pt>
    <dgm:pt modelId="{A3C230BE-FE68-4898-AEAF-48406298577B}" type="parTrans" cxnId="{E5B3B2B5-109F-4190-B1EB-C6A2E5196788}">
      <dgm:prSet/>
      <dgm:spPr/>
      <dgm:t>
        <a:bodyPr/>
        <a:lstStyle/>
        <a:p>
          <a:endParaRPr lang="en-US" sz="2000"/>
        </a:p>
      </dgm:t>
    </dgm:pt>
    <dgm:pt modelId="{C4969252-73DC-48AD-A40D-CBDDEF39BADD}" type="sibTrans" cxnId="{E5B3B2B5-109F-4190-B1EB-C6A2E5196788}">
      <dgm:prSet/>
      <dgm:spPr/>
      <dgm:t>
        <a:bodyPr/>
        <a:lstStyle/>
        <a:p>
          <a:endParaRPr lang="en-US" sz="2000"/>
        </a:p>
      </dgm:t>
    </dgm:pt>
    <dgm:pt modelId="{6D977FB8-FCE4-4E56-9D2B-896F07418047}">
      <dgm:prSet custT="1"/>
      <dgm:spPr/>
      <dgm:t>
        <a:bodyPr/>
        <a:lstStyle/>
        <a:p>
          <a:r>
            <a:rPr lang="en-US" sz="1300" baseline="0" dirty="0"/>
            <a:t>2016</a:t>
          </a:r>
        </a:p>
      </dgm:t>
    </dgm:pt>
    <dgm:pt modelId="{B4A9A490-F195-40D0-96CB-4B86E42B7F1F}" type="parTrans" cxnId="{F92A4431-2857-4298-A4D1-A670592FEA7F}">
      <dgm:prSet/>
      <dgm:spPr/>
      <dgm:t>
        <a:bodyPr/>
        <a:lstStyle/>
        <a:p>
          <a:endParaRPr lang="en-US" sz="2000"/>
        </a:p>
      </dgm:t>
    </dgm:pt>
    <dgm:pt modelId="{51C675CB-DECC-432E-AA3E-37E2B71E607A}" type="sibTrans" cxnId="{F92A4431-2857-4298-A4D1-A670592FEA7F}">
      <dgm:prSet custT="1"/>
      <dgm:spPr/>
      <dgm:t>
        <a:bodyPr/>
        <a:lstStyle/>
        <a:p>
          <a:endParaRPr lang="en-US" sz="1400"/>
        </a:p>
      </dgm:t>
    </dgm:pt>
    <dgm:pt modelId="{25273BCC-5190-45D4-8E4D-3E1562C49E3F}">
      <dgm:prSet custT="1"/>
      <dgm:spPr/>
      <dgm:t>
        <a:bodyPr/>
        <a:lstStyle/>
        <a:p>
          <a:r>
            <a:rPr lang="en-US" sz="1300" baseline="0" dirty="0"/>
            <a:t>City and County Complete Streets Design Manual</a:t>
          </a:r>
        </a:p>
      </dgm:t>
    </dgm:pt>
    <dgm:pt modelId="{187AC455-A99E-4B92-A529-C8999441930F}" type="parTrans" cxnId="{D8A630C3-117E-49A5-BD79-4F87939090FB}">
      <dgm:prSet/>
      <dgm:spPr/>
      <dgm:t>
        <a:bodyPr/>
        <a:lstStyle/>
        <a:p>
          <a:endParaRPr lang="en-US" sz="2000"/>
        </a:p>
      </dgm:t>
    </dgm:pt>
    <dgm:pt modelId="{6E27639B-3837-4968-A7B1-1EAB40F9FD09}" type="sibTrans" cxnId="{D8A630C3-117E-49A5-BD79-4F87939090FB}">
      <dgm:prSet/>
      <dgm:spPr/>
      <dgm:t>
        <a:bodyPr/>
        <a:lstStyle/>
        <a:p>
          <a:endParaRPr lang="en-US" sz="2000"/>
        </a:p>
      </dgm:t>
    </dgm:pt>
    <dgm:pt modelId="{938FC915-948B-4407-A36E-A4591B6D3E2C}">
      <dgm:prSet custT="1"/>
      <dgm:spPr/>
      <dgm:t>
        <a:bodyPr/>
        <a:lstStyle/>
        <a:p>
          <a:r>
            <a:rPr lang="en-US" sz="1300" baseline="0" dirty="0"/>
            <a:t>2017</a:t>
          </a:r>
        </a:p>
      </dgm:t>
    </dgm:pt>
    <dgm:pt modelId="{6AF9A4E9-497D-401F-9DA7-FD18C753F937}" type="parTrans" cxnId="{3BC688C1-EFDF-4CF5-AD17-3AB372991ADD}">
      <dgm:prSet/>
      <dgm:spPr/>
      <dgm:t>
        <a:bodyPr/>
        <a:lstStyle/>
        <a:p>
          <a:endParaRPr lang="en-US" sz="2000"/>
        </a:p>
      </dgm:t>
    </dgm:pt>
    <dgm:pt modelId="{3044F341-777C-4948-AD2F-A3D6B52B359A}" type="sibTrans" cxnId="{3BC688C1-EFDF-4CF5-AD17-3AB372991ADD}">
      <dgm:prSet/>
      <dgm:spPr/>
      <dgm:t>
        <a:bodyPr/>
        <a:lstStyle/>
        <a:p>
          <a:endParaRPr lang="en-US" sz="2000"/>
        </a:p>
      </dgm:t>
    </dgm:pt>
    <dgm:pt modelId="{6B8D60DC-2788-48D4-9F08-0350560EE199}">
      <dgm:prSet custT="1"/>
      <dgm:spPr/>
      <dgm:t>
        <a:bodyPr/>
        <a:lstStyle/>
        <a:p>
          <a:endParaRPr lang="en-US" sz="1300" baseline="0" dirty="0"/>
        </a:p>
      </dgm:t>
    </dgm:pt>
    <dgm:pt modelId="{3F2BED9B-0EA6-4B7D-8AFA-E968AA390DB8}" type="parTrans" cxnId="{41F9F339-EDF2-4F03-855E-1E209E2A5E0C}">
      <dgm:prSet/>
      <dgm:spPr/>
      <dgm:t>
        <a:bodyPr/>
        <a:lstStyle/>
        <a:p>
          <a:endParaRPr lang="en-US" sz="2000"/>
        </a:p>
      </dgm:t>
    </dgm:pt>
    <dgm:pt modelId="{043D0B78-7100-4D33-B15B-10D691C90943}" type="sibTrans" cxnId="{41F9F339-EDF2-4F03-855E-1E209E2A5E0C}">
      <dgm:prSet/>
      <dgm:spPr/>
      <dgm:t>
        <a:bodyPr/>
        <a:lstStyle/>
        <a:p>
          <a:endParaRPr lang="en-US" sz="2000"/>
        </a:p>
      </dgm:t>
    </dgm:pt>
    <dgm:pt modelId="{BAC6B5D8-DCB0-4DB1-AD44-6CDDDCF63771}">
      <dgm:prSet custT="1"/>
      <dgm:spPr/>
      <dgm:t>
        <a:bodyPr/>
        <a:lstStyle/>
        <a:p>
          <a:r>
            <a:rPr lang="en-US" sz="1300" baseline="0" dirty="0"/>
            <a:t>Biki launch</a:t>
          </a:r>
        </a:p>
      </dgm:t>
    </dgm:pt>
    <dgm:pt modelId="{065513C7-31CE-443F-AC9D-5066AF6A0885}" type="parTrans" cxnId="{B62210B5-8A18-4856-9B32-23FC8916DD28}">
      <dgm:prSet/>
      <dgm:spPr/>
      <dgm:t>
        <a:bodyPr/>
        <a:lstStyle/>
        <a:p>
          <a:endParaRPr lang="en-US" sz="2000"/>
        </a:p>
      </dgm:t>
    </dgm:pt>
    <dgm:pt modelId="{AADEDF9A-A1B6-4177-99B6-21641ABC9910}" type="sibTrans" cxnId="{B62210B5-8A18-4856-9B32-23FC8916DD28}">
      <dgm:prSet/>
      <dgm:spPr/>
      <dgm:t>
        <a:bodyPr/>
        <a:lstStyle/>
        <a:p>
          <a:endParaRPr lang="en-US" sz="2000"/>
        </a:p>
      </dgm:t>
    </dgm:pt>
    <dgm:pt modelId="{E29DE4A4-8252-4B65-A743-C8BC18B7562A}">
      <dgm:prSet custT="1"/>
      <dgm:spPr/>
      <dgm:t>
        <a:bodyPr/>
        <a:lstStyle/>
        <a:p>
          <a:r>
            <a:rPr lang="en-US" sz="1300" baseline="0" dirty="0"/>
            <a:t>S. King Street Protected Bikeway opens</a:t>
          </a:r>
        </a:p>
      </dgm:t>
    </dgm:pt>
    <dgm:pt modelId="{01D138CC-8683-4016-BF22-00009B4A3E4E}" type="parTrans" cxnId="{C38DC28F-3092-49DF-9FBD-F179C17770DC}">
      <dgm:prSet/>
      <dgm:spPr/>
      <dgm:t>
        <a:bodyPr/>
        <a:lstStyle/>
        <a:p>
          <a:endParaRPr lang="en-US"/>
        </a:p>
      </dgm:t>
    </dgm:pt>
    <dgm:pt modelId="{AF4EC6B0-AA22-4107-A895-7D0D112EC2DE}" type="sibTrans" cxnId="{C38DC28F-3092-49DF-9FBD-F179C17770DC}">
      <dgm:prSet/>
      <dgm:spPr/>
      <dgm:t>
        <a:bodyPr/>
        <a:lstStyle/>
        <a:p>
          <a:endParaRPr lang="en-US"/>
        </a:p>
      </dgm:t>
    </dgm:pt>
    <dgm:pt modelId="{F0984602-4C85-48E3-A2D3-4282072F5A5B}">
      <dgm:prSet custT="1"/>
      <dgm:spPr/>
      <dgm:t>
        <a:bodyPr/>
        <a:lstStyle/>
        <a:p>
          <a:r>
            <a:rPr lang="en-US" sz="1300" baseline="0" dirty="0"/>
            <a:t>Program Administrator position created</a:t>
          </a:r>
        </a:p>
      </dgm:t>
    </dgm:pt>
    <dgm:pt modelId="{EAC3E137-D94F-4707-8B1C-84384FBE28EF}" type="parTrans" cxnId="{FC1EDD22-CC49-4850-8143-CE38D36D4CDD}">
      <dgm:prSet/>
      <dgm:spPr/>
      <dgm:t>
        <a:bodyPr/>
        <a:lstStyle/>
        <a:p>
          <a:endParaRPr lang="en-US"/>
        </a:p>
      </dgm:t>
    </dgm:pt>
    <dgm:pt modelId="{F37B3B20-CF55-4F71-869F-DD66E68211D9}" type="sibTrans" cxnId="{FC1EDD22-CC49-4850-8143-CE38D36D4CDD}">
      <dgm:prSet/>
      <dgm:spPr/>
      <dgm:t>
        <a:bodyPr/>
        <a:lstStyle/>
        <a:p>
          <a:endParaRPr lang="en-US"/>
        </a:p>
      </dgm:t>
    </dgm:pt>
    <dgm:pt modelId="{59C17F6E-BAC8-40E8-B599-BF42A1A5212C}" type="pres">
      <dgm:prSet presAssocID="{B0A7E832-47E7-4D7D-9FD0-2ED07D9DF0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9A9C3-2DDF-4D1A-B049-BCA8D314D48E}" type="pres">
      <dgm:prSet presAssocID="{575DF902-05F9-4075-8B58-C06BA9B080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27B5-71DE-40DE-A45D-19C478140FDA}" type="pres">
      <dgm:prSet presAssocID="{92FEDD49-3596-437A-887F-3B18416DF55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A4A94DC-9076-4C7D-BE20-7F6666A604EA}" type="pres">
      <dgm:prSet presAssocID="{92FEDD49-3596-437A-887F-3B18416DF55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CF80A7C-6E68-450A-98AC-0BB2807346A9}" type="pres">
      <dgm:prSet presAssocID="{257D35AC-0582-4390-B98B-039ACD2ECD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C4D8-76BD-4563-98DA-9CC934AED01E}" type="pres">
      <dgm:prSet presAssocID="{EEABB171-4307-437A-80CD-AB727C35FDA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78099B5-5AA5-4AEC-A8CB-B35B389CD2B5}" type="pres">
      <dgm:prSet presAssocID="{EEABB171-4307-437A-80CD-AB727C35FDA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B6E8AE0-AC2A-4C9A-98C4-8875A8BB4864}" type="pres">
      <dgm:prSet presAssocID="{65ECDEDA-7F30-41E4-9395-55023B6FB45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4D6CA-F6D0-40F5-B27A-9BFB932AA08B}" type="pres">
      <dgm:prSet presAssocID="{2926CA11-9C0E-48B5-A9E7-B10CD339341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EC3AE26-87AA-4E09-9B0B-C9ADA9D69C30}" type="pres">
      <dgm:prSet presAssocID="{2926CA11-9C0E-48B5-A9E7-B10CD339341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0EEB3D9-43BF-4018-BC69-F6EA3320DD8E}" type="pres">
      <dgm:prSet presAssocID="{6D977FB8-FCE4-4E56-9D2B-896F0741804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47ABC-0C7B-43A3-B8A5-1A1479630D59}" type="pres">
      <dgm:prSet presAssocID="{51C675CB-DECC-432E-AA3E-37E2B71E607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3C9D8E5-3027-47AD-8521-2E488B196373}" type="pres">
      <dgm:prSet presAssocID="{51C675CB-DECC-432E-AA3E-37E2B71E607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F40580E-20B6-48B5-B1B4-0F37469B957B}" type="pres">
      <dgm:prSet presAssocID="{938FC915-948B-4407-A36E-A4591B6D3E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85E9D8-57C0-4D5B-84F1-8C06D506C6FB}" type="presOf" srcId="{58755F66-C32F-4488-AAAC-7E5B9073361A}" destId="{2B6E8AE0-AC2A-4C9A-98C4-8875A8BB4864}" srcOrd="0" destOrd="1" presId="urn:microsoft.com/office/officeart/2005/8/layout/process1"/>
    <dgm:cxn modelId="{F92A4431-2857-4298-A4D1-A670592FEA7F}" srcId="{B0A7E832-47E7-4D7D-9FD0-2ED07D9DF0EB}" destId="{6D977FB8-FCE4-4E56-9D2B-896F07418047}" srcOrd="3" destOrd="0" parTransId="{B4A9A490-F195-40D0-96CB-4B86E42B7F1F}" sibTransId="{51C675CB-DECC-432E-AA3E-37E2B71E607A}"/>
    <dgm:cxn modelId="{2C8E3FD2-9D61-4831-964E-910ABC4DC9C0}" type="presOf" srcId="{EEABB171-4307-437A-80CD-AB727C35FDA2}" destId="{178099B5-5AA5-4AEC-A8CB-B35B389CD2B5}" srcOrd="1" destOrd="0" presId="urn:microsoft.com/office/officeart/2005/8/layout/process1"/>
    <dgm:cxn modelId="{CF9FCF85-70DF-4B2A-827F-0B2845B47959}" type="presOf" srcId="{2926CA11-9C0E-48B5-A9E7-B10CD339341C}" destId="{D9F4D6CA-F6D0-40F5-B27A-9BFB932AA08B}" srcOrd="0" destOrd="0" presId="urn:microsoft.com/office/officeart/2005/8/layout/process1"/>
    <dgm:cxn modelId="{51A8B2D9-2E5E-48B4-BDA6-6C174893DBB0}" type="presOf" srcId="{257D35AC-0582-4390-B98B-039ACD2ECD5E}" destId="{CCF80A7C-6E68-450A-98AC-0BB2807346A9}" srcOrd="0" destOrd="0" presId="urn:microsoft.com/office/officeart/2005/8/layout/process1"/>
    <dgm:cxn modelId="{D52BD986-DDE4-4CBF-85EE-4603E98DA1A1}" type="presOf" srcId="{8CD699E0-6FD8-4325-A4B9-578B0FB7B551}" destId="{2B6E8AE0-AC2A-4C9A-98C4-8875A8BB4864}" srcOrd="0" destOrd="2" presId="urn:microsoft.com/office/officeart/2005/8/layout/process1"/>
    <dgm:cxn modelId="{8AB250B1-C5F3-4AC7-AC62-1307CEE91F2E}" type="presOf" srcId="{B0A7E832-47E7-4D7D-9FD0-2ED07D9DF0EB}" destId="{59C17F6E-BAC8-40E8-B599-BF42A1A5212C}" srcOrd="0" destOrd="0" presId="urn:microsoft.com/office/officeart/2005/8/layout/process1"/>
    <dgm:cxn modelId="{D8A630C3-117E-49A5-BD79-4F87939090FB}" srcId="{6D977FB8-FCE4-4E56-9D2B-896F07418047}" destId="{25273BCC-5190-45D4-8E4D-3E1562C49E3F}" srcOrd="0" destOrd="0" parTransId="{187AC455-A99E-4B92-A529-C8999441930F}" sibTransId="{6E27639B-3837-4968-A7B1-1EAB40F9FD09}"/>
    <dgm:cxn modelId="{B57A4D75-8BD1-4447-B065-DD58EB0A51ED}" type="presOf" srcId="{EEABB171-4307-437A-80CD-AB727C35FDA2}" destId="{1F2CC4D8-76BD-4563-98DA-9CC934AED01E}" srcOrd="0" destOrd="0" presId="urn:microsoft.com/office/officeart/2005/8/layout/process1"/>
    <dgm:cxn modelId="{B62210B5-8A18-4856-9B32-23FC8916DD28}" srcId="{938FC915-948B-4407-A36E-A4591B6D3E2C}" destId="{BAC6B5D8-DCB0-4DB1-AD44-6CDDDCF63771}" srcOrd="0" destOrd="0" parTransId="{065513C7-31CE-443F-AC9D-5066AF6A0885}" sibTransId="{AADEDF9A-A1B6-4177-99B6-21641ABC9910}"/>
    <dgm:cxn modelId="{296ABB98-2BF9-41E1-B349-FBC25C016B0D}" type="presOf" srcId="{92FEDD49-3596-437A-887F-3B18416DF551}" destId="{AA4A94DC-9076-4C7D-BE20-7F6666A604EA}" srcOrd="1" destOrd="0" presId="urn:microsoft.com/office/officeart/2005/8/layout/process1"/>
    <dgm:cxn modelId="{FC1EDD22-CC49-4850-8143-CE38D36D4CDD}" srcId="{6D977FB8-FCE4-4E56-9D2B-896F07418047}" destId="{F0984602-4C85-48E3-A2D3-4282072F5A5B}" srcOrd="1" destOrd="0" parTransId="{EAC3E137-D94F-4707-8B1C-84384FBE28EF}" sibTransId="{F37B3B20-CF55-4F71-869F-DD66E68211D9}"/>
    <dgm:cxn modelId="{C15D999D-E099-43C9-8D71-1BC009C9B34C}" type="presOf" srcId="{51C675CB-DECC-432E-AA3E-37E2B71E607A}" destId="{E0147ABC-0C7B-43A3-B8A5-1A1479630D59}" srcOrd="0" destOrd="0" presId="urn:microsoft.com/office/officeart/2005/8/layout/process1"/>
    <dgm:cxn modelId="{AAB5315C-D47D-4343-83BE-D76872B4851F}" type="presOf" srcId="{92FEDD49-3596-437A-887F-3B18416DF551}" destId="{6CF127B5-71DE-40DE-A45D-19C478140FDA}" srcOrd="0" destOrd="0" presId="urn:microsoft.com/office/officeart/2005/8/layout/process1"/>
    <dgm:cxn modelId="{85A839E6-EAA9-4DB5-8318-42FBF963C5DD}" srcId="{B0A7E832-47E7-4D7D-9FD0-2ED07D9DF0EB}" destId="{65ECDEDA-7F30-41E4-9395-55023B6FB453}" srcOrd="2" destOrd="0" parTransId="{616A08B8-C906-4B76-8384-8AC971284388}" sibTransId="{2926CA11-9C0E-48B5-A9E7-B10CD339341C}"/>
    <dgm:cxn modelId="{909A5160-2EF7-4FE4-B808-A08A8F68C969}" type="presOf" srcId="{938FC915-948B-4407-A36E-A4591B6D3E2C}" destId="{DF40580E-20B6-48B5-B1B4-0F37469B957B}" srcOrd="0" destOrd="0" presId="urn:microsoft.com/office/officeart/2005/8/layout/process1"/>
    <dgm:cxn modelId="{41F9F339-EDF2-4F03-855E-1E209E2A5E0C}" srcId="{938FC915-948B-4407-A36E-A4591B6D3E2C}" destId="{6B8D60DC-2788-48D4-9F08-0350560EE199}" srcOrd="1" destOrd="0" parTransId="{3F2BED9B-0EA6-4B7D-8AFA-E968AA390DB8}" sibTransId="{043D0B78-7100-4D33-B15B-10D691C90943}"/>
    <dgm:cxn modelId="{27E420C1-0AD9-4ACD-BDC2-9FED536B7066}" type="presOf" srcId="{51C675CB-DECC-432E-AA3E-37E2B71E607A}" destId="{03C9D8E5-3027-47AD-8521-2E488B196373}" srcOrd="1" destOrd="0" presId="urn:microsoft.com/office/officeart/2005/8/layout/process1"/>
    <dgm:cxn modelId="{23CC97D1-95ED-4C37-A516-EFCE41972DFE}" type="presOf" srcId="{F0984602-4C85-48E3-A2D3-4282072F5A5B}" destId="{40EEB3D9-43BF-4018-BC69-F6EA3320DD8E}" srcOrd="0" destOrd="2" presId="urn:microsoft.com/office/officeart/2005/8/layout/process1"/>
    <dgm:cxn modelId="{3BC688C1-EFDF-4CF5-AD17-3AB372991ADD}" srcId="{B0A7E832-47E7-4D7D-9FD0-2ED07D9DF0EB}" destId="{938FC915-948B-4407-A36E-A4591B6D3E2C}" srcOrd="4" destOrd="0" parTransId="{6AF9A4E9-497D-401F-9DA7-FD18C753F937}" sibTransId="{3044F341-777C-4948-AD2F-A3D6B52B359A}"/>
    <dgm:cxn modelId="{306DDA3A-597B-442A-9EBC-3D8ECA9F75F4}" type="presOf" srcId="{E29DE4A4-8252-4B65-A743-C8BC18B7562A}" destId="{2B6E8AE0-AC2A-4C9A-98C4-8875A8BB4864}" srcOrd="0" destOrd="3" presId="urn:microsoft.com/office/officeart/2005/8/layout/process1"/>
    <dgm:cxn modelId="{F8D04379-D99E-4BAA-8716-5F9FC5AC502A}" type="presOf" srcId="{2926CA11-9C0E-48B5-A9E7-B10CD339341C}" destId="{2EC3AE26-87AA-4E09-9B0B-C9ADA9D69C30}" srcOrd="1" destOrd="0" presId="urn:microsoft.com/office/officeart/2005/8/layout/process1"/>
    <dgm:cxn modelId="{AB597BC4-12A6-4E97-9640-E3C870D59730}" type="presOf" srcId="{6D977FB8-FCE4-4E56-9D2B-896F07418047}" destId="{40EEB3D9-43BF-4018-BC69-F6EA3320DD8E}" srcOrd="0" destOrd="0" presId="urn:microsoft.com/office/officeart/2005/8/layout/process1"/>
    <dgm:cxn modelId="{40F62957-F35B-4395-8759-64BC825881CB}" srcId="{B0A7E832-47E7-4D7D-9FD0-2ED07D9DF0EB}" destId="{257D35AC-0582-4390-B98B-039ACD2ECD5E}" srcOrd="1" destOrd="0" parTransId="{D49A50BE-D155-4A14-B877-504594657167}" sibTransId="{EEABB171-4307-437A-80CD-AB727C35FDA2}"/>
    <dgm:cxn modelId="{C38DC28F-3092-49DF-9FBD-F179C17770DC}" srcId="{65ECDEDA-7F30-41E4-9395-55023B6FB453}" destId="{E29DE4A4-8252-4B65-A743-C8BC18B7562A}" srcOrd="2" destOrd="0" parTransId="{01D138CC-8683-4016-BF22-00009B4A3E4E}" sibTransId="{AF4EC6B0-AA22-4107-A895-7D0D112EC2DE}"/>
    <dgm:cxn modelId="{06958474-3292-414A-958A-06E215A9B5F7}" type="presOf" srcId="{575DF902-05F9-4075-8B58-C06BA9B080F6}" destId="{8EC9A9C3-2DDF-4D1A-B049-BCA8D314D48E}" srcOrd="0" destOrd="0" presId="urn:microsoft.com/office/officeart/2005/8/layout/process1"/>
    <dgm:cxn modelId="{E2EA1C5F-BDA0-4FEA-BA4B-272C2A6C01C9}" type="presOf" srcId="{6B8D60DC-2788-48D4-9F08-0350560EE199}" destId="{DF40580E-20B6-48B5-B1B4-0F37469B957B}" srcOrd="0" destOrd="2" presId="urn:microsoft.com/office/officeart/2005/8/layout/process1"/>
    <dgm:cxn modelId="{D5342011-905C-4580-A5B7-8AF58C52469F}" type="presOf" srcId="{BAC6B5D8-DCB0-4DB1-AD44-6CDDDCF63771}" destId="{DF40580E-20B6-48B5-B1B4-0F37469B957B}" srcOrd="0" destOrd="1" presId="urn:microsoft.com/office/officeart/2005/8/layout/process1"/>
    <dgm:cxn modelId="{F87494BF-6899-4FD1-A55D-2AC185D180D6}" type="presOf" srcId="{6683ED65-110C-468B-86CB-4B52971193FC}" destId="{8EC9A9C3-2DDF-4D1A-B049-BCA8D314D48E}" srcOrd="0" destOrd="1" presId="urn:microsoft.com/office/officeart/2005/8/layout/process1"/>
    <dgm:cxn modelId="{75AE7B64-F9B9-4A64-A276-3E023594B894}" srcId="{257D35AC-0582-4390-B98B-039ACD2ECD5E}" destId="{EBAED1B1-2675-4853-8A12-C362605374AD}" srcOrd="0" destOrd="0" parTransId="{D0F76E3E-D1EE-408F-A9EA-1EB74B0D9706}" sibTransId="{6C88B488-4D18-4A60-9881-14D85FC6FD07}"/>
    <dgm:cxn modelId="{32698092-6EAE-49D3-A78D-28ADB8F4690E}" srcId="{65ECDEDA-7F30-41E4-9395-55023B6FB453}" destId="{58755F66-C32F-4488-AAAC-7E5B9073361A}" srcOrd="0" destOrd="0" parTransId="{3991A07D-6238-46F1-81B9-43B1A87C8D5E}" sibTransId="{86EC2556-A032-492C-8208-C2E25AC84786}"/>
    <dgm:cxn modelId="{CC07AEB6-9FF8-4B5B-8E29-6E42E9F36DED}" srcId="{B0A7E832-47E7-4D7D-9FD0-2ED07D9DF0EB}" destId="{575DF902-05F9-4075-8B58-C06BA9B080F6}" srcOrd="0" destOrd="0" parTransId="{6C01F150-9303-45DD-823B-EC77194A226A}" sibTransId="{92FEDD49-3596-437A-887F-3B18416DF551}"/>
    <dgm:cxn modelId="{A244D035-1A05-4F9B-9CB3-9AFADDDABF7E}" type="presOf" srcId="{65ECDEDA-7F30-41E4-9395-55023B6FB453}" destId="{2B6E8AE0-AC2A-4C9A-98C4-8875A8BB4864}" srcOrd="0" destOrd="0" presId="urn:microsoft.com/office/officeart/2005/8/layout/process1"/>
    <dgm:cxn modelId="{7392EF4C-55DA-47BD-99D1-24D330A156DE}" type="presOf" srcId="{25273BCC-5190-45D4-8E4D-3E1562C49E3F}" destId="{40EEB3D9-43BF-4018-BC69-F6EA3320DD8E}" srcOrd="0" destOrd="1" presId="urn:microsoft.com/office/officeart/2005/8/layout/process1"/>
    <dgm:cxn modelId="{38CA74AE-9C84-4FD4-8C41-26D30ED53F20}" type="presOf" srcId="{EBAED1B1-2675-4853-8A12-C362605374AD}" destId="{CCF80A7C-6E68-450A-98AC-0BB2807346A9}" srcOrd="0" destOrd="1" presId="urn:microsoft.com/office/officeart/2005/8/layout/process1"/>
    <dgm:cxn modelId="{E5B3B2B5-109F-4190-B1EB-C6A2E5196788}" srcId="{65ECDEDA-7F30-41E4-9395-55023B6FB453}" destId="{8CD699E0-6FD8-4325-A4B9-578B0FB7B551}" srcOrd="1" destOrd="0" parTransId="{A3C230BE-FE68-4898-AEAF-48406298577B}" sibTransId="{C4969252-73DC-48AD-A40D-CBDDEF39BADD}"/>
    <dgm:cxn modelId="{79BE054D-A1ED-4B78-AB3A-554A1AD27F26}" srcId="{575DF902-05F9-4075-8B58-C06BA9B080F6}" destId="{6683ED65-110C-468B-86CB-4B52971193FC}" srcOrd="0" destOrd="0" parTransId="{31E15AE3-CA5F-47C9-A951-188F94B6037B}" sibTransId="{E40C9F92-E44F-4974-A414-B83C9A33992D}"/>
    <dgm:cxn modelId="{21DA0C94-CC59-498B-A117-90707FD64A6B}" type="presParOf" srcId="{59C17F6E-BAC8-40E8-B599-BF42A1A5212C}" destId="{8EC9A9C3-2DDF-4D1A-B049-BCA8D314D48E}" srcOrd="0" destOrd="0" presId="urn:microsoft.com/office/officeart/2005/8/layout/process1"/>
    <dgm:cxn modelId="{CF00B944-3D0A-4C56-A2E6-922D622E889B}" type="presParOf" srcId="{59C17F6E-BAC8-40E8-B599-BF42A1A5212C}" destId="{6CF127B5-71DE-40DE-A45D-19C478140FDA}" srcOrd="1" destOrd="0" presId="urn:microsoft.com/office/officeart/2005/8/layout/process1"/>
    <dgm:cxn modelId="{5D63C61B-894D-42EA-8D17-6AFF6D83850F}" type="presParOf" srcId="{6CF127B5-71DE-40DE-A45D-19C478140FDA}" destId="{AA4A94DC-9076-4C7D-BE20-7F6666A604EA}" srcOrd="0" destOrd="0" presId="urn:microsoft.com/office/officeart/2005/8/layout/process1"/>
    <dgm:cxn modelId="{B58ADC1E-8C8F-4D42-A5A4-FB6D82A0C265}" type="presParOf" srcId="{59C17F6E-BAC8-40E8-B599-BF42A1A5212C}" destId="{CCF80A7C-6E68-450A-98AC-0BB2807346A9}" srcOrd="2" destOrd="0" presId="urn:microsoft.com/office/officeart/2005/8/layout/process1"/>
    <dgm:cxn modelId="{155C028B-F4E3-4818-AD6C-F0AEEA09B6D7}" type="presParOf" srcId="{59C17F6E-BAC8-40E8-B599-BF42A1A5212C}" destId="{1F2CC4D8-76BD-4563-98DA-9CC934AED01E}" srcOrd="3" destOrd="0" presId="urn:microsoft.com/office/officeart/2005/8/layout/process1"/>
    <dgm:cxn modelId="{C35F12C7-0EE8-4986-BA88-4AFEB80D354B}" type="presParOf" srcId="{1F2CC4D8-76BD-4563-98DA-9CC934AED01E}" destId="{178099B5-5AA5-4AEC-A8CB-B35B389CD2B5}" srcOrd="0" destOrd="0" presId="urn:microsoft.com/office/officeart/2005/8/layout/process1"/>
    <dgm:cxn modelId="{DAA35743-68A3-44A5-8855-EA8B44C0F670}" type="presParOf" srcId="{59C17F6E-BAC8-40E8-B599-BF42A1A5212C}" destId="{2B6E8AE0-AC2A-4C9A-98C4-8875A8BB4864}" srcOrd="4" destOrd="0" presId="urn:microsoft.com/office/officeart/2005/8/layout/process1"/>
    <dgm:cxn modelId="{F13B30C2-FFE9-49B6-BACB-2FB3053F9081}" type="presParOf" srcId="{59C17F6E-BAC8-40E8-B599-BF42A1A5212C}" destId="{D9F4D6CA-F6D0-40F5-B27A-9BFB932AA08B}" srcOrd="5" destOrd="0" presId="urn:microsoft.com/office/officeart/2005/8/layout/process1"/>
    <dgm:cxn modelId="{400E39FB-6AF5-4411-9679-168754C6B1DB}" type="presParOf" srcId="{D9F4D6CA-F6D0-40F5-B27A-9BFB932AA08B}" destId="{2EC3AE26-87AA-4E09-9B0B-C9ADA9D69C30}" srcOrd="0" destOrd="0" presId="urn:microsoft.com/office/officeart/2005/8/layout/process1"/>
    <dgm:cxn modelId="{4C42D299-A83B-40B4-A3CF-D6E147FDE2B0}" type="presParOf" srcId="{59C17F6E-BAC8-40E8-B599-BF42A1A5212C}" destId="{40EEB3D9-43BF-4018-BC69-F6EA3320DD8E}" srcOrd="6" destOrd="0" presId="urn:microsoft.com/office/officeart/2005/8/layout/process1"/>
    <dgm:cxn modelId="{2A3ED0CD-02ED-49F7-BFC2-6EBA628FBA9B}" type="presParOf" srcId="{59C17F6E-BAC8-40E8-B599-BF42A1A5212C}" destId="{E0147ABC-0C7B-43A3-B8A5-1A1479630D59}" srcOrd="7" destOrd="0" presId="urn:microsoft.com/office/officeart/2005/8/layout/process1"/>
    <dgm:cxn modelId="{E846902C-52D9-41DB-8260-4A36FE99606D}" type="presParOf" srcId="{E0147ABC-0C7B-43A3-B8A5-1A1479630D59}" destId="{03C9D8E5-3027-47AD-8521-2E488B196373}" srcOrd="0" destOrd="0" presId="urn:microsoft.com/office/officeart/2005/8/layout/process1"/>
    <dgm:cxn modelId="{84709929-DB03-45DC-ABA2-015B966ACF05}" type="presParOf" srcId="{59C17F6E-BAC8-40E8-B599-BF42A1A5212C}" destId="{DF40580E-20B6-48B5-B1B4-0F37469B957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7E832-47E7-4D7D-9FD0-2ED07D9DF0EB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7D35AC-0582-4390-B98B-039ACD2ECD5E}">
      <dgm:prSet phldrT="[Text]" custT="1"/>
      <dgm:spPr/>
      <dgm:t>
        <a:bodyPr/>
        <a:lstStyle/>
        <a:p>
          <a:r>
            <a:rPr lang="en-US" sz="1300" baseline="0" dirty="0"/>
            <a:t>2019</a:t>
          </a:r>
        </a:p>
      </dgm:t>
    </dgm:pt>
    <dgm:pt modelId="{D49A50BE-D155-4A14-B877-504594657167}" type="parTrans" cxnId="{40F62957-F35B-4395-8759-64BC825881CB}">
      <dgm:prSet/>
      <dgm:spPr/>
      <dgm:t>
        <a:bodyPr/>
        <a:lstStyle/>
        <a:p>
          <a:endParaRPr lang="en-US" sz="2000"/>
        </a:p>
      </dgm:t>
    </dgm:pt>
    <dgm:pt modelId="{EEABB171-4307-437A-80CD-AB727C35FDA2}" type="sibTrans" cxnId="{40F62957-F35B-4395-8759-64BC825881CB}">
      <dgm:prSet/>
      <dgm:spPr/>
      <dgm:t>
        <a:bodyPr/>
        <a:lstStyle/>
        <a:p>
          <a:endParaRPr lang="en-US" sz="2000"/>
        </a:p>
      </dgm:t>
    </dgm:pt>
    <dgm:pt modelId="{65ECDEDA-7F30-41E4-9395-55023B6FB453}">
      <dgm:prSet phldrT="[Text]" custT="1"/>
      <dgm:spPr/>
      <dgm:t>
        <a:bodyPr/>
        <a:lstStyle/>
        <a:p>
          <a:r>
            <a:rPr lang="en-US" sz="1300" baseline="0" dirty="0"/>
            <a:t>2020</a:t>
          </a:r>
        </a:p>
      </dgm:t>
    </dgm:pt>
    <dgm:pt modelId="{616A08B8-C906-4B76-8384-8AC971284388}" type="parTrans" cxnId="{85A839E6-EAA9-4DB5-8318-42FBF963C5DD}">
      <dgm:prSet/>
      <dgm:spPr/>
      <dgm:t>
        <a:bodyPr/>
        <a:lstStyle/>
        <a:p>
          <a:endParaRPr lang="en-US" sz="2000"/>
        </a:p>
      </dgm:t>
    </dgm:pt>
    <dgm:pt modelId="{2926CA11-9C0E-48B5-A9E7-B10CD339341C}" type="sibTrans" cxnId="{85A839E6-EAA9-4DB5-8318-42FBF963C5DD}">
      <dgm:prSet/>
      <dgm:spPr/>
      <dgm:t>
        <a:bodyPr/>
        <a:lstStyle/>
        <a:p>
          <a:endParaRPr lang="en-US" sz="2000"/>
        </a:p>
      </dgm:t>
    </dgm:pt>
    <dgm:pt modelId="{EBAED1B1-2675-4853-8A12-C362605374AD}">
      <dgm:prSet custT="1"/>
      <dgm:spPr/>
      <dgm:t>
        <a:bodyPr/>
        <a:lstStyle/>
        <a:p>
          <a:r>
            <a:rPr lang="en-US" sz="1300" baseline="0" dirty="0"/>
            <a:t>Oahu Bike Plan updated</a:t>
          </a:r>
        </a:p>
      </dgm:t>
    </dgm:pt>
    <dgm:pt modelId="{D0F76E3E-D1EE-408F-A9EA-1EB74B0D9706}" type="parTrans" cxnId="{75AE7B64-F9B9-4A64-A276-3E023594B894}">
      <dgm:prSet/>
      <dgm:spPr/>
      <dgm:t>
        <a:bodyPr/>
        <a:lstStyle/>
        <a:p>
          <a:endParaRPr lang="en-US" sz="2000"/>
        </a:p>
      </dgm:t>
    </dgm:pt>
    <dgm:pt modelId="{6C88B488-4D18-4A60-9881-14D85FC6FD07}" type="sibTrans" cxnId="{75AE7B64-F9B9-4A64-A276-3E023594B894}">
      <dgm:prSet/>
      <dgm:spPr/>
      <dgm:t>
        <a:bodyPr/>
        <a:lstStyle/>
        <a:p>
          <a:endParaRPr lang="en-US" sz="2000"/>
        </a:p>
      </dgm:t>
    </dgm:pt>
    <dgm:pt modelId="{8CD699E0-6FD8-4325-A4B9-578B0FB7B551}">
      <dgm:prSet custT="1"/>
      <dgm:spPr/>
      <dgm:t>
        <a:bodyPr/>
        <a:lstStyle/>
        <a:p>
          <a:r>
            <a:rPr lang="en-US" sz="1300" baseline="0" dirty="0"/>
            <a:t>Honolulu’s first new transit lane since 1988 on King Street</a:t>
          </a:r>
        </a:p>
      </dgm:t>
    </dgm:pt>
    <dgm:pt modelId="{A3C230BE-FE68-4898-AEAF-48406298577B}" type="parTrans" cxnId="{E5B3B2B5-109F-4190-B1EB-C6A2E5196788}">
      <dgm:prSet/>
      <dgm:spPr/>
      <dgm:t>
        <a:bodyPr/>
        <a:lstStyle/>
        <a:p>
          <a:endParaRPr lang="en-US" sz="2000"/>
        </a:p>
      </dgm:t>
    </dgm:pt>
    <dgm:pt modelId="{C4969252-73DC-48AD-A40D-CBDDEF39BADD}" type="sibTrans" cxnId="{E5B3B2B5-109F-4190-B1EB-C6A2E5196788}">
      <dgm:prSet/>
      <dgm:spPr/>
      <dgm:t>
        <a:bodyPr/>
        <a:lstStyle/>
        <a:p>
          <a:endParaRPr lang="en-US" sz="2000"/>
        </a:p>
      </dgm:t>
    </dgm:pt>
    <dgm:pt modelId="{6683ED65-110C-468B-86CB-4B52971193FC}">
      <dgm:prSet custT="1"/>
      <dgm:spPr/>
      <dgm:t>
        <a:bodyPr/>
        <a:lstStyle/>
        <a:p>
          <a:r>
            <a:rPr lang="en-US" sz="1300" baseline="0" dirty="0"/>
            <a:t>Honolulu joins the National Assoc. of City Transportation Officials (NACTO)</a:t>
          </a:r>
        </a:p>
      </dgm:t>
    </dgm:pt>
    <dgm:pt modelId="{575DF902-05F9-4075-8B58-C06BA9B080F6}">
      <dgm:prSet phldrT="[Text]" custT="1"/>
      <dgm:spPr/>
      <dgm:t>
        <a:bodyPr/>
        <a:lstStyle/>
        <a:p>
          <a:r>
            <a:rPr lang="en-US" sz="1300" baseline="0" dirty="0"/>
            <a:t>2018</a:t>
          </a:r>
        </a:p>
      </dgm:t>
    </dgm:pt>
    <dgm:pt modelId="{92FEDD49-3596-437A-887F-3B18416DF551}" type="sibTrans" cxnId="{CC07AEB6-9FF8-4B5B-8E29-6E42E9F36DED}">
      <dgm:prSet/>
      <dgm:spPr/>
      <dgm:t>
        <a:bodyPr/>
        <a:lstStyle/>
        <a:p>
          <a:endParaRPr lang="en-US" sz="2000"/>
        </a:p>
      </dgm:t>
    </dgm:pt>
    <dgm:pt modelId="{6C01F150-9303-45DD-823B-EC77194A226A}" type="parTrans" cxnId="{CC07AEB6-9FF8-4B5B-8E29-6E42E9F36DED}">
      <dgm:prSet/>
      <dgm:spPr/>
      <dgm:t>
        <a:bodyPr/>
        <a:lstStyle/>
        <a:p>
          <a:endParaRPr lang="en-US" sz="2000"/>
        </a:p>
      </dgm:t>
    </dgm:pt>
    <dgm:pt modelId="{E40C9F92-E44F-4974-A414-B83C9A33992D}" type="sibTrans" cxnId="{79BE054D-A1ED-4B78-AB3A-554A1AD27F26}">
      <dgm:prSet/>
      <dgm:spPr/>
      <dgm:t>
        <a:bodyPr/>
        <a:lstStyle/>
        <a:p>
          <a:endParaRPr lang="en-US" sz="2000"/>
        </a:p>
      </dgm:t>
    </dgm:pt>
    <dgm:pt modelId="{31E15AE3-CA5F-47C9-A951-188F94B6037B}" type="parTrans" cxnId="{79BE054D-A1ED-4B78-AB3A-554A1AD27F26}">
      <dgm:prSet/>
      <dgm:spPr/>
      <dgm:t>
        <a:bodyPr/>
        <a:lstStyle/>
        <a:p>
          <a:endParaRPr lang="en-US" sz="2000"/>
        </a:p>
      </dgm:t>
    </dgm:pt>
    <dgm:pt modelId="{E3C5DE67-A76B-4849-B8BA-005BD984FE83}">
      <dgm:prSet phldrT="[Text]" custT="1"/>
      <dgm:spPr/>
      <dgm:t>
        <a:bodyPr/>
        <a:lstStyle/>
        <a:p>
          <a:r>
            <a:rPr lang="en-US" sz="1300" baseline="0" dirty="0"/>
            <a:t>2022</a:t>
          </a:r>
        </a:p>
      </dgm:t>
    </dgm:pt>
    <dgm:pt modelId="{752FD7B2-5981-40DD-B733-4D603C74F48C}" type="parTrans" cxnId="{FC20968E-9674-4CFF-85A8-69BB9ADFBCA5}">
      <dgm:prSet/>
      <dgm:spPr/>
      <dgm:t>
        <a:bodyPr/>
        <a:lstStyle/>
        <a:p>
          <a:endParaRPr lang="en-US"/>
        </a:p>
      </dgm:t>
    </dgm:pt>
    <dgm:pt modelId="{5A3F3149-7BC5-4698-A797-B5842F6D5AB4}" type="sibTrans" cxnId="{FC20968E-9674-4CFF-85A8-69BB9ADFBCA5}">
      <dgm:prSet/>
      <dgm:spPr/>
      <dgm:t>
        <a:bodyPr/>
        <a:lstStyle/>
        <a:p>
          <a:endParaRPr lang="en-US"/>
        </a:p>
      </dgm:t>
    </dgm:pt>
    <dgm:pt modelId="{123F21F6-5CF4-491A-93F5-FFE8EF762A8D}">
      <dgm:prSet custT="1"/>
      <dgm:spPr/>
      <dgm:t>
        <a:bodyPr/>
        <a:lstStyle/>
        <a:p>
          <a:r>
            <a:rPr lang="en-US" sz="1300" baseline="0" dirty="0"/>
            <a:t>Final Oahu Pedestrian Plan Adopted</a:t>
          </a:r>
        </a:p>
      </dgm:t>
    </dgm:pt>
    <dgm:pt modelId="{A36F4C15-7A6E-403F-A0B0-30D6374B98AC}" type="parTrans" cxnId="{89A156B7-B6EB-439E-A77F-EC817C7E7C56}">
      <dgm:prSet/>
      <dgm:spPr/>
      <dgm:t>
        <a:bodyPr/>
        <a:lstStyle/>
        <a:p>
          <a:endParaRPr lang="en-US"/>
        </a:p>
      </dgm:t>
    </dgm:pt>
    <dgm:pt modelId="{97ACC4B4-0209-48D2-B228-11B8C3B11BB1}" type="sibTrans" cxnId="{89A156B7-B6EB-439E-A77F-EC817C7E7C56}">
      <dgm:prSet/>
      <dgm:spPr/>
      <dgm:t>
        <a:bodyPr/>
        <a:lstStyle/>
        <a:p>
          <a:endParaRPr lang="en-US"/>
        </a:p>
      </dgm:t>
    </dgm:pt>
    <dgm:pt modelId="{DCFBA6BA-11A5-43FB-AFAC-7ECCDA82E1CE}">
      <dgm:prSet custT="1"/>
      <dgm:spPr/>
      <dgm:t>
        <a:bodyPr/>
        <a:lstStyle/>
        <a:p>
          <a:r>
            <a:rPr lang="en-US" sz="1300" baseline="0" dirty="0"/>
            <a:t>City establishes new walkway improvement program</a:t>
          </a:r>
        </a:p>
      </dgm:t>
    </dgm:pt>
    <dgm:pt modelId="{F0AE07E9-D300-47A6-BC5A-A40E1D268E51}" type="parTrans" cxnId="{427FCECF-64E3-47C2-A179-DC9E29711507}">
      <dgm:prSet/>
      <dgm:spPr/>
      <dgm:t>
        <a:bodyPr/>
        <a:lstStyle/>
        <a:p>
          <a:endParaRPr lang="en-US"/>
        </a:p>
      </dgm:t>
    </dgm:pt>
    <dgm:pt modelId="{1884C4E7-B4D4-4F6E-9942-0B62FF0658EA}" type="sibTrans" cxnId="{427FCECF-64E3-47C2-A179-DC9E29711507}">
      <dgm:prSet/>
      <dgm:spPr/>
      <dgm:t>
        <a:bodyPr/>
        <a:lstStyle/>
        <a:p>
          <a:endParaRPr lang="en-US"/>
        </a:p>
      </dgm:t>
    </dgm:pt>
    <dgm:pt modelId="{119E0C8A-85F8-4F71-8B45-C2E8630C6AC4}">
      <dgm:prSet custT="1"/>
      <dgm:spPr/>
      <dgm:t>
        <a:bodyPr/>
        <a:lstStyle/>
        <a:p>
          <a:r>
            <a:rPr lang="en-US" sz="1300" baseline="0" dirty="0"/>
            <a:t>City’s first RRFB installed</a:t>
          </a:r>
        </a:p>
      </dgm:t>
    </dgm:pt>
    <dgm:pt modelId="{76B68072-4A81-43A1-AD37-D4F08C251F56}" type="parTrans" cxnId="{749DAC94-61D3-407B-86EA-8925CE496133}">
      <dgm:prSet/>
      <dgm:spPr/>
      <dgm:t>
        <a:bodyPr/>
        <a:lstStyle/>
        <a:p>
          <a:endParaRPr lang="en-US"/>
        </a:p>
      </dgm:t>
    </dgm:pt>
    <dgm:pt modelId="{B8E77ACA-F3BB-4050-A703-379CA55CF98D}" type="sibTrans" cxnId="{749DAC94-61D3-407B-86EA-8925CE496133}">
      <dgm:prSet/>
      <dgm:spPr/>
      <dgm:t>
        <a:bodyPr/>
        <a:lstStyle/>
        <a:p>
          <a:endParaRPr lang="en-US"/>
        </a:p>
      </dgm:t>
    </dgm:pt>
    <dgm:pt modelId="{59C17F6E-BAC8-40E8-B599-BF42A1A5212C}" type="pres">
      <dgm:prSet presAssocID="{B0A7E832-47E7-4D7D-9FD0-2ED07D9DF0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9A9C3-2DDF-4D1A-B049-BCA8D314D48E}" type="pres">
      <dgm:prSet presAssocID="{575DF902-05F9-4075-8B58-C06BA9B080F6}" presName="node" presStyleLbl="node1" presStyleIdx="0" presStyleCnt="4" custScaleY="109345" custLinFactNeighborX="-9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127B5-71DE-40DE-A45D-19C478140FDA}" type="pres">
      <dgm:prSet presAssocID="{92FEDD49-3596-437A-887F-3B18416DF55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A4A94DC-9076-4C7D-BE20-7F6666A604EA}" type="pres">
      <dgm:prSet presAssocID="{92FEDD49-3596-437A-887F-3B18416DF55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CF80A7C-6E68-450A-98AC-0BB2807346A9}" type="pres">
      <dgm:prSet presAssocID="{257D35AC-0582-4390-B98B-039ACD2ECD5E}" presName="node" presStyleLbl="node1" presStyleIdx="1" presStyleCnt="4" custScaleY="10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C4D8-76BD-4563-98DA-9CC934AED01E}" type="pres">
      <dgm:prSet presAssocID="{EEABB171-4307-437A-80CD-AB727C35FDA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78099B5-5AA5-4AEC-A8CB-B35B389CD2B5}" type="pres">
      <dgm:prSet presAssocID="{EEABB171-4307-437A-80CD-AB727C35FDA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B6E8AE0-AC2A-4C9A-98C4-8875A8BB4864}" type="pres">
      <dgm:prSet presAssocID="{65ECDEDA-7F30-41E4-9395-55023B6FB453}" presName="node" presStyleLbl="node1" presStyleIdx="2" presStyleCnt="4" custScaleY="10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4D6CA-F6D0-40F5-B27A-9BFB932AA08B}" type="pres">
      <dgm:prSet presAssocID="{2926CA11-9C0E-48B5-A9E7-B10CD339341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EC3AE26-87AA-4E09-9B0B-C9ADA9D69C30}" type="pres">
      <dgm:prSet presAssocID="{2926CA11-9C0E-48B5-A9E7-B10CD339341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070BF36-1B50-4C1B-AD80-CBC598A25075}" type="pres">
      <dgm:prSet presAssocID="{E3C5DE67-A76B-4849-B8BA-005BD984FE83}" presName="node" presStyleLbl="node1" presStyleIdx="3" presStyleCnt="4" custScaleY="109345" custLinFactNeighborX="-9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AE7B64-F9B9-4A64-A276-3E023594B894}" srcId="{257D35AC-0582-4390-B98B-039ACD2ECD5E}" destId="{EBAED1B1-2675-4853-8A12-C362605374AD}" srcOrd="0" destOrd="0" parTransId="{D0F76E3E-D1EE-408F-A9EA-1EB74B0D9706}" sibTransId="{6C88B488-4D18-4A60-9881-14D85FC6FD07}"/>
    <dgm:cxn modelId="{40F62957-F35B-4395-8759-64BC825881CB}" srcId="{B0A7E832-47E7-4D7D-9FD0-2ED07D9DF0EB}" destId="{257D35AC-0582-4390-B98B-039ACD2ECD5E}" srcOrd="1" destOrd="0" parTransId="{D49A50BE-D155-4A14-B877-504594657167}" sibTransId="{EEABB171-4307-437A-80CD-AB727C35FDA2}"/>
    <dgm:cxn modelId="{B5DE371D-4AFC-4B26-B1CE-4E7A1D600281}" type="presOf" srcId="{EBAED1B1-2675-4853-8A12-C362605374AD}" destId="{CCF80A7C-6E68-450A-98AC-0BB2807346A9}" srcOrd="0" destOrd="1" presId="urn:microsoft.com/office/officeart/2005/8/layout/process1"/>
    <dgm:cxn modelId="{C32CE52A-2D44-4980-AEBF-2822234A53A9}" type="presOf" srcId="{B0A7E832-47E7-4D7D-9FD0-2ED07D9DF0EB}" destId="{59C17F6E-BAC8-40E8-B599-BF42A1A5212C}" srcOrd="0" destOrd="0" presId="urn:microsoft.com/office/officeart/2005/8/layout/process1"/>
    <dgm:cxn modelId="{F8282944-4E54-4112-BAA4-A700D9D8E50C}" type="presOf" srcId="{92FEDD49-3596-437A-887F-3B18416DF551}" destId="{6CF127B5-71DE-40DE-A45D-19C478140FDA}" srcOrd="0" destOrd="0" presId="urn:microsoft.com/office/officeart/2005/8/layout/process1"/>
    <dgm:cxn modelId="{1C4442B7-1DDB-4721-89CC-D5AD93081DAA}" type="presOf" srcId="{119E0C8A-85F8-4F71-8B45-C2E8630C6AC4}" destId="{6070BF36-1B50-4C1B-AD80-CBC598A25075}" srcOrd="0" destOrd="3" presId="urn:microsoft.com/office/officeart/2005/8/layout/process1"/>
    <dgm:cxn modelId="{482B3864-F998-482D-8E1E-1B80624B87A8}" type="presOf" srcId="{6683ED65-110C-468B-86CB-4B52971193FC}" destId="{8EC9A9C3-2DDF-4D1A-B049-BCA8D314D48E}" srcOrd="0" destOrd="1" presId="urn:microsoft.com/office/officeart/2005/8/layout/process1"/>
    <dgm:cxn modelId="{CCABCDFE-ECFD-46C5-97EF-6D5892484035}" type="presOf" srcId="{DCFBA6BA-11A5-43FB-AFAC-7ECCDA82E1CE}" destId="{6070BF36-1B50-4C1B-AD80-CBC598A25075}" srcOrd="0" destOrd="2" presId="urn:microsoft.com/office/officeart/2005/8/layout/process1"/>
    <dgm:cxn modelId="{FC20968E-9674-4CFF-85A8-69BB9ADFBCA5}" srcId="{B0A7E832-47E7-4D7D-9FD0-2ED07D9DF0EB}" destId="{E3C5DE67-A76B-4849-B8BA-005BD984FE83}" srcOrd="3" destOrd="0" parTransId="{752FD7B2-5981-40DD-B733-4D603C74F48C}" sibTransId="{5A3F3149-7BC5-4698-A797-B5842F6D5AB4}"/>
    <dgm:cxn modelId="{95A88952-671C-4F9A-B830-CAE5D3C0AE7C}" type="presOf" srcId="{65ECDEDA-7F30-41E4-9395-55023B6FB453}" destId="{2B6E8AE0-AC2A-4C9A-98C4-8875A8BB4864}" srcOrd="0" destOrd="0" presId="urn:microsoft.com/office/officeart/2005/8/layout/process1"/>
    <dgm:cxn modelId="{9354AAD2-2D95-425D-9653-129FA9206107}" type="presOf" srcId="{2926CA11-9C0E-48B5-A9E7-B10CD339341C}" destId="{D9F4D6CA-F6D0-40F5-B27A-9BFB932AA08B}" srcOrd="0" destOrd="0" presId="urn:microsoft.com/office/officeart/2005/8/layout/process1"/>
    <dgm:cxn modelId="{207C6442-257F-4504-928E-1159A341CAA0}" type="presOf" srcId="{257D35AC-0582-4390-B98B-039ACD2ECD5E}" destId="{CCF80A7C-6E68-450A-98AC-0BB2807346A9}" srcOrd="0" destOrd="0" presId="urn:microsoft.com/office/officeart/2005/8/layout/process1"/>
    <dgm:cxn modelId="{32CFD8C4-C575-466F-9034-5E787C195A94}" type="presOf" srcId="{575DF902-05F9-4075-8B58-C06BA9B080F6}" destId="{8EC9A9C3-2DDF-4D1A-B049-BCA8D314D48E}" srcOrd="0" destOrd="0" presId="urn:microsoft.com/office/officeart/2005/8/layout/process1"/>
    <dgm:cxn modelId="{749DAC94-61D3-407B-86EA-8925CE496133}" srcId="{E3C5DE67-A76B-4849-B8BA-005BD984FE83}" destId="{119E0C8A-85F8-4F71-8B45-C2E8630C6AC4}" srcOrd="2" destOrd="0" parTransId="{76B68072-4A81-43A1-AD37-D4F08C251F56}" sibTransId="{B8E77ACA-F3BB-4050-A703-379CA55CF98D}"/>
    <dgm:cxn modelId="{3DAB9D8D-597A-4982-990B-FD3EE9943345}" type="presOf" srcId="{123F21F6-5CF4-491A-93F5-FFE8EF762A8D}" destId="{6070BF36-1B50-4C1B-AD80-CBC598A25075}" srcOrd="0" destOrd="1" presId="urn:microsoft.com/office/officeart/2005/8/layout/process1"/>
    <dgm:cxn modelId="{132D783F-7AAB-496F-8A48-977DBB4C1D59}" type="presOf" srcId="{EEABB171-4307-437A-80CD-AB727C35FDA2}" destId="{178099B5-5AA5-4AEC-A8CB-B35B389CD2B5}" srcOrd="1" destOrd="0" presId="urn:microsoft.com/office/officeart/2005/8/layout/process1"/>
    <dgm:cxn modelId="{85A839E6-EAA9-4DB5-8318-42FBF963C5DD}" srcId="{B0A7E832-47E7-4D7D-9FD0-2ED07D9DF0EB}" destId="{65ECDEDA-7F30-41E4-9395-55023B6FB453}" srcOrd="2" destOrd="0" parTransId="{616A08B8-C906-4B76-8384-8AC971284388}" sibTransId="{2926CA11-9C0E-48B5-A9E7-B10CD339341C}"/>
    <dgm:cxn modelId="{C6D4EFFC-B627-47EA-8573-2B6812525090}" type="presOf" srcId="{8CD699E0-6FD8-4325-A4B9-578B0FB7B551}" destId="{2B6E8AE0-AC2A-4C9A-98C4-8875A8BB4864}" srcOrd="0" destOrd="1" presId="urn:microsoft.com/office/officeart/2005/8/layout/process1"/>
    <dgm:cxn modelId="{EC2FB316-F4CB-4DCC-A8AB-FD77C7C32C9C}" type="presOf" srcId="{E3C5DE67-A76B-4849-B8BA-005BD984FE83}" destId="{6070BF36-1B50-4C1B-AD80-CBC598A25075}" srcOrd="0" destOrd="0" presId="urn:microsoft.com/office/officeart/2005/8/layout/process1"/>
    <dgm:cxn modelId="{D29CC5BE-E378-4BA1-A9DE-261C02CD7B45}" type="presOf" srcId="{92FEDD49-3596-437A-887F-3B18416DF551}" destId="{AA4A94DC-9076-4C7D-BE20-7F6666A604EA}" srcOrd="1" destOrd="0" presId="urn:microsoft.com/office/officeart/2005/8/layout/process1"/>
    <dgm:cxn modelId="{79BE054D-A1ED-4B78-AB3A-554A1AD27F26}" srcId="{575DF902-05F9-4075-8B58-C06BA9B080F6}" destId="{6683ED65-110C-468B-86CB-4B52971193FC}" srcOrd="0" destOrd="0" parTransId="{31E15AE3-CA5F-47C9-A951-188F94B6037B}" sibTransId="{E40C9F92-E44F-4974-A414-B83C9A33992D}"/>
    <dgm:cxn modelId="{89A156B7-B6EB-439E-A77F-EC817C7E7C56}" srcId="{E3C5DE67-A76B-4849-B8BA-005BD984FE83}" destId="{123F21F6-5CF4-491A-93F5-FFE8EF762A8D}" srcOrd="0" destOrd="0" parTransId="{A36F4C15-7A6E-403F-A0B0-30D6374B98AC}" sibTransId="{97ACC4B4-0209-48D2-B228-11B8C3B11BB1}"/>
    <dgm:cxn modelId="{03C85FB2-6FEF-4796-8426-028B557CDBF4}" type="presOf" srcId="{2926CA11-9C0E-48B5-A9E7-B10CD339341C}" destId="{2EC3AE26-87AA-4E09-9B0B-C9ADA9D69C30}" srcOrd="1" destOrd="0" presId="urn:microsoft.com/office/officeart/2005/8/layout/process1"/>
    <dgm:cxn modelId="{427FCECF-64E3-47C2-A179-DC9E29711507}" srcId="{E3C5DE67-A76B-4849-B8BA-005BD984FE83}" destId="{DCFBA6BA-11A5-43FB-AFAC-7ECCDA82E1CE}" srcOrd="1" destOrd="0" parTransId="{F0AE07E9-D300-47A6-BC5A-A40E1D268E51}" sibTransId="{1884C4E7-B4D4-4F6E-9942-0B62FF0658EA}"/>
    <dgm:cxn modelId="{CC07AEB6-9FF8-4B5B-8E29-6E42E9F36DED}" srcId="{B0A7E832-47E7-4D7D-9FD0-2ED07D9DF0EB}" destId="{575DF902-05F9-4075-8B58-C06BA9B080F6}" srcOrd="0" destOrd="0" parTransId="{6C01F150-9303-45DD-823B-EC77194A226A}" sibTransId="{92FEDD49-3596-437A-887F-3B18416DF551}"/>
    <dgm:cxn modelId="{AEA5D6A7-BCBB-4AF9-973F-21B0F1FDCB9C}" type="presOf" srcId="{EEABB171-4307-437A-80CD-AB727C35FDA2}" destId="{1F2CC4D8-76BD-4563-98DA-9CC934AED01E}" srcOrd="0" destOrd="0" presId="urn:microsoft.com/office/officeart/2005/8/layout/process1"/>
    <dgm:cxn modelId="{E5B3B2B5-109F-4190-B1EB-C6A2E5196788}" srcId="{65ECDEDA-7F30-41E4-9395-55023B6FB453}" destId="{8CD699E0-6FD8-4325-A4B9-578B0FB7B551}" srcOrd="0" destOrd="0" parTransId="{A3C230BE-FE68-4898-AEAF-48406298577B}" sibTransId="{C4969252-73DC-48AD-A40D-CBDDEF39BADD}"/>
    <dgm:cxn modelId="{CFF46075-9822-4E57-9C31-BCA88CD908A5}" type="presParOf" srcId="{59C17F6E-BAC8-40E8-B599-BF42A1A5212C}" destId="{8EC9A9C3-2DDF-4D1A-B049-BCA8D314D48E}" srcOrd="0" destOrd="0" presId="urn:microsoft.com/office/officeart/2005/8/layout/process1"/>
    <dgm:cxn modelId="{CE7DA9CB-C8E0-4D52-8916-A415E39531D5}" type="presParOf" srcId="{59C17F6E-BAC8-40E8-B599-BF42A1A5212C}" destId="{6CF127B5-71DE-40DE-A45D-19C478140FDA}" srcOrd="1" destOrd="0" presId="urn:microsoft.com/office/officeart/2005/8/layout/process1"/>
    <dgm:cxn modelId="{55E8C8C8-59B5-4322-982E-B71FA6E1A6E1}" type="presParOf" srcId="{6CF127B5-71DE-40DE-A45D-19C478140FDA}" destId="{AA4A94DC-9076-4C7D-BE20-7F6666A604EA}" srcOrd="0" destOrd="0" presId="urn:microsoft.com/office/officeart/2005/8/layout/process1"/>
    <dgm:cxn modelId="{C26F07DE-89E9-48CA-9C28-98819B5BCC75}" type="presParOf" srcId="{59C17F6E-BAC8-40E8-B599-BF42A1A5212C}" destId="{CCF80A7C-6E68-450A-98AC-0BB2807346A9}" srcOrd="2" destOrd="0" presId="urn:microsoft.com/office/officeart/2005/8/layout/process1"/>
    <dgm:cxn modelId="{03630BEC-9BB1-4594-A5E9-04639C53588D}" type="presParOf" srcId="{59C17F6E-BAC8-40E8-B599-BF42A1A5212C}" destId="{1F2CC4D8-76BD-4563-98DA-9CC934AED01E}" srcOrd="3" destOrd="0" presId="urn:microsoft.com/office/officeart/2005/8/layout/process1"/>
    <dgm:cxn modelId="{B4C07397-9E8F-43D6-A552-EB3B19996D6E}" type="presParOf" srcId="{1F2CC4D8-76BD-4563-98DA-9CC934AED01E}" destId="{178099B5-5AA5-4AEC-A8CB-B35B389CD2B5}" srcOrd="0" destOrd="0" presId="urn:microsoft.com/office/officeart/2005/8/layout/process1"/>
    <dgm:cxn modelId="{5A393A94-368E-4386-BB27-6740E1A856A5}" type="presParOf" srcId="{59C17F6E-BAC8-40E8-B599-BF42A1A5212C}" destId="{2B6E8AE0-AC2A-4C9A-98C4-8875A8BB4864}" srcOrd="4" destOrd="0" presId="urn:microsoft.com/office/officeart/2005/8/layout/process1"/>
    <dgm:cxn modelId="{67BF1E72-7C9E-44CB-B685-18A00BCF5161}" type="presParOf" srcId="{59C17F6E-BAC8-40E8-B599-BF42A1A5212C}" destId="{D9F4D6CA-F6D0-40F5-B27A-9BFB932AA08B}" srcOrd="5" destOrd="0" presId="urn:microsoft.com/office/officeart/2005/8/layout/process1"/>
    <dgm:cxn modelId="{18BCD38E-CA52-45BD-863E-5730F78D3FE1}" type="presParOf" srcId="{D9F4D6CA-F6D0-40F5-B27A-9BFB932AA08B}" destId="{2EC3AE26-87AA-4E09-9B0B-C9ADA9D69C30}" srcOrd="0" destOrd="0" presId="urn:microsoft.com/office/officeart/2005/8/layout/process1"/>
    <dgm:cxn modelId="{2E5DCE4A-E34E-40A0-A6B2-95CE60A04F1E}" type="presParOf" srcId="{59C17F6E-BAC8-40E8-B599-BF42A1A5212C}" destId="{6070BF36-1B50-4C1B-AD80-CBC598A2507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9A9C3-2DDF-4D1A-B049-BCA8D314D48E}">
      <dsp:nvSpPr>
        <dsp:cNvPr id="0" name=""/>
        <dsp:cNvSpPr/>
      </dsp:nvSpPr>
      <dsp:spPr>
        <a:xfrm>
          <a:off x="4314" y="1179374"/>
          <a:ext cx="1337635" cy="2131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2009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State legislation requires counties to have a Complete Streets policy</a:t>
          </a:r>
        </a:p>
      </dsp:txBody>
      <dsp:txXfrm>
        <a:off x="43492" y="1218552"/>
        <a:ext cx="1259279" cy="2053501"/>
      </dsp:txXfrm>
    </dsp:sp>
    <dsp:sp modelId="{6CF127B5-71DE-40DE-A45D-19C478140FDA}">
      <dsp:nvSpPr>
        <dsp:cNvPr id="0" name=""/>
        <dsp:cNvSpPr/>
      </dsp:nvSpPr>
      <dsp:spPr>
        <a:xfrm>
          <a:off x="1475714" y="2079436"/>
          <a:ext cx="283578" cy="33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75714" y="2145783"/>
        <a:ext cx="198505" cy="199039"/>
      </dsp:txXfrm>
    </dsp:sp>
    <dsp:sp modelId="{CCF80A7C-6E68-450A-98AC-0BB2807346A9}">
      <dsp:nvSpPr>
        <dsp:cNvPr id="0" name=""/>
        <dsp:cNvSpPr/>
      </dsp:nvSpPr>
      <dsp:spPr>
        <a:xfrm>
          <a:off x="1877005" y="1179374"/>
          <a:ext cx="1337635" cy="2131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2012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Complete Streets Ordinance adopted by Honolulu City </a:t>
          </a:r>
          <a:r>
            <a:rPr lang="en-US" sz="1300" kern="1200" baseline="0" dirty="0" smtClean="0"/>
            <a:t>Council (ROH 14-18)</a:t>
          </a:r>
          <a:endParaRPr lang="en-US" sz="1300" kern="1200" baseline="0" dirty="0"/>
        </a:p>
      </dsp:txBody>
      <dsp:txXfrm>
        <a:off x="1916183" y="1218552"/>
        <a:ext cx="1259279" cy="2053501"/>
      </dsp:txXfrm>
    </dsp:sp>
    <dsp:sp modelId="{1F2CC4D8-76BD-4563-98DA-9CC934AED01E}">
      <dsp:nvSpPr>
        <dsp:cNvPr id="0" name=""/>
        <dsp:cNvSpPr/>
      </dsp:nvSpPr>
      <dsp:spPr>
        <a:xfrm>
          <a:off x="3348404" y="2079436"/>
          <a:ext cx="283578" cy="33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48404" y="2145783"/>
        <a:ext cx="198505" cy="199039"/>
      </dsp:txXfrm>
    </dsp:sp>
    <dsp:sp modelId="{2B6E8AE0-AC2A-4C9A-98C4-8875A8BB4864}">
      <dsp:nvSpPr>
        <dsp:cNvPr id="0" name=""/>
        <dsp:cNvSpPr/>
      </dsp:nvSpPr>
      <dsp:spPr>
        <a:xfrm>
          <a:off x="3749695" y="1179374"/>
          <a:ext cx="1337635" cy="2131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2014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CS Implement. Study begins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Age-Friendly City Initiative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S. King Street Protected Bikeway opens</a:t>
          </a:r>
        </a:p>
      </dsp:txBody>
      <dsp:txXfrm>
        <a:off x="3788873" y="1218552"/>
        <a:ext cx="1259279" cy="2053501"/>
      </dsp:txXfrm>
    </dsp:sp>
    <dsp:sp modelId="{D9F4D6CA-F6D0-40F5-B27A-9BFB932AA08B}">
      <dsp:nvSpPr>
        <dsp:cNvPr id="0" name=""/>
        <dsp:cNvSpPr/>
      </dsp:nvSpPr>
      <dsp:spPr>
        <a:xfrm>
          <a:off x="5221094" y="2079436"/>
          <a:ext cx="283578" cy="33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221094" y="2145783"/>
        <a:ext cx="198505" cy="199039"/>
      </dsp:txXfrm>
    </dsp:sp>
    <dsp:sp modelId="{40EEB3D9-43BF-4018-BC69-F6EA3320DD8E}">
      <dsp:nvSpPr>
        <dsp:cNvPr id="0" name=""/>
        <dsp:cNvSpPr/>
      </dsp:nvSpPr>
      <dsp:spPr>
        <a:xfrm>
          <a:off x="5622385" y="1179374"/>
          <a:ext cx="1337635" cy="2131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2016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City and County Complete Streets Design Manual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Program Administrator position created</a:t>
          </a:r>
        </a:p>
      </dsp:txBody>
      <dsp:txXfrm>
        <a:off x="5661563" y="1218552"/>
        <a:ext cx="1259279" cy="2053501"/>
      </dsp:txXfrm>
    </dsp:sp>
    <dsp:sp modelId="{E0147ABC-0C7B-43A3-B8A5-1A1479630D59}">
      <dsp:nvSpPr>
        <dsp:cNvPr id="0" name=""/>
        <dsp:cNvSpPr/>
      </dsp:nvSpPr>
      <dsp:spPr>
        <a:xfrm>
          <a:off x="7093784" y="2079436"/>
          <a:ext cx="283578" cy="331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093784" y="2145783"/>
        <a:ext cx="198505" cy="199039"/>
      </dsp:txXfrm>
    </dsp:sp>
    <dsp:sp modelId="{DF40580E-20B6-48B5-B1B4-0F37469B957B}">
      <dsp:nvSpPr>
        <dsp:cNvPr id="0" name=""/>
        <dsp:cNvSpPr/>
      </dsp:nvSpPr>
      <dsp:spPr>
        <a:xfrm>
          <a:off x="7495075" y="1179374"/>
          <a:ext cx="1337635" cy="21318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2017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Biki launch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baseline="0" dirty="0"/>
        </a:p>
      </dsp:txBody>
      <dsp:txXfrm>
        <a:off x="7534253" y="1218552"/>
        <a:ext cx="1259279" cy="2053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9A9C3-2DDF-4D1A-B049-BCA8D314D48E}">
      <dsp:nvSpPr>
        <dsp:cNvPr id="0" name=""/>
        <dsp:cNvSpPr/>
      </dsp:nvSpPr>
      <dsp:spPr>
        <a:xfrm>
          <a:off x="0" y="611044"/>
          <a:ext cx="1322689" cy="2330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2018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Honolulu joins the National Assoc. of City Transportation Officials (NACTO)</a:t>
          </a:r>
        </a:p>
      </dsp:txBody>
      <dsp:txXfrm>
        <a:off x="38740" y="649784"/>
        <a:ext cx="1245209" cy="2252725"/>
      </dsp:txXfrm>
    </dsp:sp>
    <dsp:sp modelId="{6CF127B5-71DE-40DE-A45D-19C478140FDA}">
      <dsp:nvSpPr>
        <dsp:cNvPr id="0" name=""/>
        <dsp:cNvSpPr/>
      </dsp:nvSpPr>
      <dsp:spPr>
        <a:xfrm>
          <a:off x="1455714" y="1612133"/>
          <a:ext cx="282013" cy="328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455714" y="1677738"/>
        <a:ext cx="197409" cy="196816"/>
      </dsp:txXfrm>
    </dsp:sp>
    <dsp:sp modelId="{CCF80A7C-6E68-450A-98AC-0BB2807346A9}">
      <dsp:nvSpPr>
        <dsp:cNvPr id="0" name=""/>
        <dsp:cNvSpPr/>
      </dsp:nvSpPr>
      <dsp:spPr>
        <a:xfrm>
          <a:off x="1854790" y="611044"/>
          <a:ext cx="1322689" cy="2330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2019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Oahu Bike Plan updated</a:t>
          </a:r>
        </a:p>
      </dsp:txBody>
      <dsp:txXfrm>
        <a:off x="1893530" y="649784"/>
        <a:ext cx="1245209" cy="2252725"/>
      </dsp:txXfrm>
    </dsp:sp>
    <dsp:sp modelId="{1F2CC4D8-76BD-4563-98DA-9CC934AED01E}">
      <dsp:nvSpPr>
        <dsp:cNvPr id="0" name=""/>
        <dsp:cNvSpPr/>
      </dsp:nvSpPr>
      <dsp:spPr>
        <a:xfrm>
          <a:off x="3309748" y="1612133"/>
          <a:ext cx="280410" cy="328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09748" y="1677738"/>
        <a:ext cx="196287" cy="196816"/>
      </dsp:txXfrm>
    </dsp:sp>
    <dsp:sp modelId="{2B6E8AE0-AC2A-4C9A-98C4-8875A8BB4864}">
      <dsp:nvSpPr>
        <dsp:cNvPr id="0" name=""/>
        <dsp:cNvSpPr/>
      </dsp:nvSpPr>
      <dsp:spPr>
        <a:xfrm>
          <a:off x="3706555" y="611044"/>
          <a:ext cx="1322689" cy="2330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2020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Honolulu’s first new transit lane since 1988 on King Street</a:t>
          </a:r>
        </a:p>
      </dsp:txBody>
      <dsp:txXfrm>
        <a:off x="3745295" y="649784"/>
        <a:ext cx="1245209" cy="2252725"/>
      </dsp:txXfrm>
    </dsp:sp>
    <dsp:sp modelId="{D9F4D6CA-F6D0-40F5-B27A-9BFB932AA08B}">
      <dsp:nvSpPr>
        <dsp:cNvPr id="0" name=""/>
        <dsp:cNvSpPr/>
      </dsp:nvSpPr>
      <dsp:spPr>
        <a:xfrm>
          <a:off x="5149129" y="1612133"/>
          <a:ext cx="254155" cy="328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49129" y="1677738"/>
        <a:ext cx="177909" cy="196816"/>
      </dsp:txXfrm>
    </dsp:sp>
    <dsp:sp modelId="{6070BF36-1B50-4C1B-AD80-CBC598A25075}">
      <dsp:nvSpPr>
        <dsp:cNvPr id="0" name=""/>
        <dsp:cNvSpPr/>
      </dsp:nvSpPr>
      <dsp:spPr>
        <a:xfrm>
          <a:off x="5508783" y="611044"/>
          <a:ext cx="1322689" cy="2330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baseline="0" dirty="0"/>
            <a:t>2022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Final Oahu Pedestrian Plan Adopted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City establishes new walkway improvement program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baseline="0" dirty="0"/>
            <a:t>City’s first RRFB installed</a:t>
          </a:r>
        </a:p>
      </dsp:txBody>
      <dsp:txXfrm>
        <a:off x="5547523" y="649784"/>
        <a:ext cx="1245209" cy="2252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00791-0516-415A-A138-297A334F2C4E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5EDB7-6CC6-425F-A454-1C473CE8B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1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950DA-235A-4295-A5F3-2F262DA5C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CD9AB-803B-4476-BE7D-A99344F1D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0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EDB7-6CC6-425F-A454-1C473CE8B9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EDB7-6CC6-425F-A454-1C473CE8B9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2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EDB7-6CC6-425F-A454-1C473CE8B9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6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4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0B6A-9CD4-40BE-9500-22CA753716C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59389-A5C3-4E8B-8AC5-A5B214F0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2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nolulu.gov/completestree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instagram.com/hnl.completestreet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5"/>
            <a:ext cx="12192000" cy="68580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3352" y="338509"/>
            <a:ext cx="105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a typeface="+mj-ea"/>
                <a:cs typeface="+mj-cs"/>
              </a:rPr>
              <a:t>Making Progress towards</a:t>
            </a:r>
          </a:p>
          <a:p>
            <a:pPr algn="ctr"/>
            <a:r>
              <a:rPr lang="en-US" sz="4800" b="1" dirty="0" smtClean="0">
                <a:ea typeface="+mj-ea"/>
                <a:cs typeface="+mj-cs"/>
              </a:rPr>
              <a:t>Better Streets &amp; Healthier Communities </a:t>
            </a:r>
            <a:endParaRPr lang="en-US" sz="4800" b="1" dirty="0"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24000" y="5446294"/>
            <a:ext cx="9144000" cy="913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City and County of Honolulu</a:t>
            </a:r>
          </a:p>
          <a:p>
            <a:pPr marL="0" indent="0" algn="ctr">
              <a:buNone/>
            </a:pPr>
            <a:r>
              <a:rPr lang="en-US" dirty="0" smtClean="0"/>
              <a:t>October 25, 2023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36" y="2204764"/>
            <a:ext cx="4661586" cy="29449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91"/>
          <a:stretch/>
        </p:blipFill>
        <p:spPr>
          <a:xfrm>
            <a:off x="5775463" y="2204764"/>
            <a:ext cx="5918296" cy="29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4436536" y="232312"/>
            <a:ext cx="3318927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0" y="232311"/>
            <a:ext cx="11613567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The Opportunity</a:t>
            </a:r>
            <a:endParaRPr lang="en-US" sz="3600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10676" y="1174527"/>
            <a:ext cx="9282437" cy="594864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10676" y="1442615"/>
            <a:ext cx="9282437" cy="3794456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2822" y="1158051"/>
            <a:ext cx="7702827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Historic levels of federal transportation funding are available for Complete Streets and roadway safety projects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City’s </a:t>
            </a:r>
            <a:r>
              <a:rPr lang="en-US" sz="2400" b="1" u="sng" dirty="0" smtClean="0"/>
              <a:t>Safe Streets for All Program</a:t>
            </a:r>
            <a:r>
              <a:rPr lang="en-US" sz="2400" b="1" dirty="0" smtClean="0"/>
              <a:t> </a:t>
            </a:r>
            <a:r>
              <a:rPr lang="en-US" sz="2400" dirty="0"/>
              <a:t>will </a:t>
            </a:r>
            <a:r>
              <a:rPr lang="en-US" sz="2400" b="1" u="sng" dirty="0"/>
              <a:t>plan</a:t>
            </a:r>
            <a:r>
              <a:rPr lang="en-US" sz="2400" b="1" dirty="0"/>
              <a:t>, </a:t>
            </a:r>
            <a:r>
              <a:rPr lang="en-US" sz="2400" b="1" u="sng" dirty="0"/>
              <a:t>design</a:t>
            </a:r>
            <a:r>
              <a:rPr lang="en-US" sz="2400" dirty="0"/>
              <a:t>, and </a:t>
            </a:r>
            <a:r>
              <a:rPr lang="en-US" sz="2400" b="1" u="sng" dirty="0"/>
              <a:t>construct</a:t>
            </a:r>
            <a:r>
              <a:rPr lang="en-US" sz="2400" u="sng" dirty="0"/>
              <a:t> </a:t>
            </a:r>
            <a:r>
              <a:rPr lang="en-US" sz="2400" dirty="0" smtClean="0"/>
              <a:t>high-priority missing walkways and </a:t>
            </a:r>
            <a:r>
              <a:rPr lang="en-US" sz="2400" dirty="0"/>
              <a:t>other roadway improvements recommended </a:t>
            </a:r>
            <a:r>
              <a:rPr lang="en-US" sz="2400" dirty="0" smtClean="0"/>
              <a:t>in </a:t>
            </a:r>
            <a:r>
              <a:rPr lang="en-US" sz="2400" dirty="0"/>
              <a:t>the Pedestrian </a:t>
            </a:r>
            <a:r>
              <a:rPr lang="en-US" sz="2400" dirty="0" smtClean="0"/>
              <a:t>Plan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program will start with a small set of priority projects in communities of </a:t>
            </a:r>
            <a:r>
              <a:rPr lang="en-US" sz="2400" dirty="0" smtClean="0"/>
              <a:t>need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New </a:t>
            </a:r>
            <a:r>
              <a:rPr lang="en-US" sz="2400" dirty="0"/>
              <a:t>projects will be initiated on a rolling basis as projects advance and are completed.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95028" y="1741832"/>
            <a:ext cx="4552122" cy="34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4436536" y="232312"/>
            <a:ext cx="3318927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0" y="249304"/>
            <a:ext cx="11837504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3000" b="1" dirty="0" smtClean="0">
                <a:ea typeface="+mj-ea"/>
                <a:cs typeface="+mj-cs"/>
              </a:rPr>
              <a:t>Project</a:t>
            </a:r>
            <a:r>
              <a:rPr lang="en-US" sz="3000" b="1" dirty="0">
                <a:ea typeface="+mj-ea"/>
                <a:cs typeface="+mj-cs"/>
              </a:rPr>
              <a:t>: Central Waianae Walkway Improvements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10676" y="1174527"/>
            <a:ext cx="9282437" cy="594864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10676" y="1442615"/>
            <a:ext cx="9282437" cy="3794456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312822" y="1361339"/>
            <a:ext cx="3717359" cy="4285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06876" y="1036903"/>
            <a:ext cx="49795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Plantation Road </a:t>
            </a:r>
            <a:r>
              <a:rPr lang="en-US" sz="2000" dirty="0">
                <a:latin typeface="+mj-lt"/>
              </a:rPr>
              <a:t>(Tier 1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Connects Central Waianae to Waianae Elementary School and </a:t>
            </a:r>
            <a:r>
              <a:rPr lang="en-US" dirty="0" err="1">
                <a:latin typeface="+mj-lt"/>
              </a:rPr>
              <a:t>Pililaau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Park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Previously identified for improvement by </a:t>
            </a:r>
            <a:r>
              <a:rPr lang="en-US" dirty="0" smtClean="0">
                <a:latin typeface="+mj-lt"/>
              </a:rPr>
              <a:t>the Neighborhood Board and City Council</a:t>
            </a:r>
            <a:endParaRPr lang="en-US" dirty="0">
              <a:latin typeface="+mj-l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Mill </a:t>
            </a:r>
            <a:r>
              <a:rPr lang="en-US" sz="2000" dirty="0" smtClean="0">
                <a:latin typeface="+mj-lt"/>
              </a:rPr>
              <a:t>Street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(Tier </a:t>
            </a:r>
            <a:r>
              <a:rPr lang="en-US" sz="2000" dirty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Critical </a:t>
            </a:r>
            <a:r>
              <a:rPr lang="en-US" dirty="0">
                <a:latin typeface="+mj-lt"/>
              </a:rPr>
              <a:t>E-W spine through Central Waianae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Sporadic missing sidewalk segments on both sides of the street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McArthur Street (Tier 2)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Runs </a:t>
            </a:r>
            <a:r>
              <a:rPr lang="en-US" dirty="0">
                <a:latin typeface="+mj-lt"/>
              </a:rPr>
              <a:t>along the back side of Waianae Elementary School and multifamily </a:t>
            </a:r>
            <a:r>
              <a:rPr lang="en-US" dirty="0" smtClean="0">
                <a:latin typeface="+mj-lt"/>
              </a:rPr>
              <a:t>housing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Sporadic missing sidewalk segments on both sides of </a:t>
            </a:r>
            <a:r>
              <a:rPr lang="en-US" dirty="0" smtClean="0">
                <a:latin typeface="+mj-lt"/>
              </a:rPr>
              <a:t>the street</a:t>
            </a:r>
            <a:endParaRPr lang="en-US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7956" y="1162460"/>
            <a:ext cx="6296051" cy="3931071"/>
            <a:chOff x="5154236" y="1397115"/>
            <a:chExt cx="6618664" cy="413250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6000"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4236" y="1397115"/>
              <a:ext cx="6618664" cy="41325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161833" y="5137053"/>
              <a:ext cx="17229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Plantation Road </a:t>
              </a:r>
            </a:p>
          </p:txBody>
        </p:sp>
        <p:pic>
          <p:nvPicPr>
            <p:cNvPr id="14" name="Picture 13" descr="Map&#10;&#10;Description automatically generated">
              <a:extLst>
                <a:ext uri="{FF2B5EF4-FFF2-40B4-BE49-F238E27FC236}">
                  <a16:creationId xmlns:a16="http://schemas.microsoft.com/office/drawing/2014/main" id="{36A91ED5-D288-6128-76FB-E95702F66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1833" y="1397115"/>
              <a:ext cx="2526244" cy="255007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712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4436536" y="232312"/>
            <a:ext cx="3318927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156409" y="407963"/>
            <a:ext cx="11879179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+mn-lt"/>
              </a:rPr>
              <a:t>Management of Federal-Aid </a:t>
            </a:r>
            <a:r>
              <a:rPr lang="en-US" sz="3600" b="1" dirty="0" smtClean="0">
                <a:latin typeface="+mn-lt"/>
              </a:rPr>
              <a:t>Projects</a:t>
            </a:r>
            <a:endParaRPr lang="en-US" sz="3600" b="1" dirty="0">
              <a:latin typeface="+mn-lt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10676" y="1174527"/>
            <a:ext cx="9282437" cy="594864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10676" y="1442615"/>
            <a:ext cx="9282437" cy="3794456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312821" y="1471959"/>
            <a:ext cx="6852161" cy="4174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The City is working to embrace federal project processes (and funding!) which do take more time and effort</a:t>
            </a:r>
            <a:endParaRPr lang="en-US" sz="2800" b="1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Hiring </a:t>
            </a:r>
            <a:r>
              <a:rPr lang="en-US" sz="2800" b="1" dirty="0" smtClean="0"/>
              <a:t>new dedicated project staff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Project Management Training program</a:t>
            </a:r>
            <a:r>
              <a:rPr lang="en-US" sz="2800" dirty="0" smtClean="0"/>
              <a:t>, supported by </a:t>
            </a:r>
            <a:r>
              <a:rPr lang="en-US" sz="2800" dirty="0" err="1" smtClean="0"/>
              <a:t>OahuMPO</a:t>
            </a:r>
            <a:endParaRPr lang="en-US" sz="2800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Multi-term </a:t>
            </a:r>
            <a:r>
              <a:rPr lang="en-US" sz="2800" b="1" dirty="0" smtClean="0"/>
              <a:t>and Master Agreements Contracts</a:t>
            </a:r>
            <a:r>
              <a:rPr lang="en-US" sz="2800" dirty="0" smtClean="0"/>
              <a:t> </a:t>
            </a:r>
            <a:r>
              <a:rPr lang="en-US" sz="2800" dirty="0" smtClean="0"/>
              <a:t>for engineering and design services to reduce procurement time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4208" y="1350178"/>
            <a:ext cx="5247792" cy="370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232816" y="2343115"/>
            <a:ext cx="7012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lvl="1" algn="ctr" defTabSz="91444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</a:rPr>
              <a:t>ASK | </a:t>
            </a:r>
            <a:r>
              <a:rPr lang="en-US" sz="2800" b="1" dirty="0">
                <a:solidFill>
                  <a:srgbClr val="E7E6E6">
                    <a:lumMod val="75000"/>
                  </a:srgbClr>
                </a:solidFill>
                <a:latin typeface="Century Gothic"/>
                <a:cs typeface="Segoe UI" panose="020B0502040204020203" pitchFamily="34" charset="0"/>
              </a:rPr>
              <a:t>LEARN 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</a:rPr>
              <a:t>| 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/>
                <a:cs typeface="Segoe UI" panose="020B0502040204020203" pitchFamily="34" charset="0"/>
              </a:rPr>
              <a:t>SHARE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</a:rPr>
              <a:t> | 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/>
                <a:cs typeface="Segoe UI" panose="020B0502040204020203" pitchFamily="34" charset="0"/>
              </a:rPr>
              <a:t>CONNECT</a:t>
            </a:r>
          </a:p>
          <a:p>
            <a:pPr marL="457223" lvl="1" algn="ctr" defTabSz="914446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  <a:hlinkClick r:id="rId3"/>
              </a:rPr>
              <a:t>www.honolulu.gov/completestreets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Segoe UI" panose="020B0502040204020203" pitchFamily="34" charset="0"/>
            </a:endParaRPr>
          </a:p>
          <a:p>
            <a:pPr marL="457223" lvl="1" algn="ctr" defTabSz="914446"/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Segoe UI" panose="020B0502040204020203" pitchFamily="34" charset="0"/>
                <a:hlinkClick r:id="rId4"/>
              </a:rPr>
              <a:t>www.instagram.com/hnl.completestreets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457223" lvl="1" algn="ctr" defTabSz="914446"/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Segoe UI" panose="020B0502040204020203" pitchFamily="34" charset="0"/>
            </a:endParaRPr>
          </a:p>
          <a:p>
            <a:pPr marL="914446" lvl="1" indent="-457223" defTabSz="91444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</a:rPr>
              <a:t>Sign up for our mailing list</a:t>
            </a:r>
          </a:p>
          <a:p>
            <a:pPr marL="914446" lvl="1" indent="-457223" defTabSz="91444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</a:rPr>
              <a:t>Comment online</a:t>
            </a:r>
          </a:p>
          <a:p>
            <a:pPr marL="914446" lvl="1" indent="-457223" defTabSz="91444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</a:rPr>
              <a:t>Learn about Complete Streets projects</a:t>
            </a:r>
          </a:p>
          <a:p>
            <a:pPr marL="800140" lvl="1" indent="-342917" defTabSz="91444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Segoe UI" panose="020B0502040204020203" pitchFamily="34" charset="0"/>
              </a:rPr>
              <a:t> Get involved!</a:t>
            </a:r>
          </a:p>
          <a:p>
            <a:pPr marL="457223" lvl="1" defTabSz="914446"/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498" y="578055"/>
            <a:ext cx="3305368" cy="15118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3476" t="28253" r="34286" b="8004"/>
          <a:stretch/>
        </p:blipFill>
        <p:spPr>
          <a:xfrm>
            <a:off x="7012440" y="228600"/>
            <a:ext cx="4917599" cy="54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FBF2-C23A-463B-B0BA-DCE2BDC0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EB9B-65F1-49CE-B626-202CD5632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570B48-078A-4536-B848-8F66F1D58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BFC3D-2FBD-4D1B-9629-52718F5331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2051" y="8643142"/>
            <a:ext cx="1814285" cy="830018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44F6F08-02B9-4BB7-A1DB-1B0BDFC21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504448"/>
              </p:ext>
            </p:extLst>
          </p:nvPr>
        </p:nvGraphicFramePr>
        <p:xfrm>
          <a:off x="1602374" y="471982"/>
          <a:ext cx="8837026" cy="449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矩形 39">
            <a:extLst>
              <a:ext uri="{FF2B5EF4-FFF2-40B4-BE49-F238E27FC236}">
                <a16:creationId xmlns:a16="http://schemas.microsoft.com/office/drawing/2014/main" id="{1DB521FA-C260-4905-B39A-1E49A0B5A78A}"/>
              </a:ext>
            </a:extLst>
          </p:cNvPr>
          <p:cNvSpPr/>
          <p:nvPr/>
        </p:nvSpPr>
        <p:spPr>
          <a:xfrm>
            <a:off x="635000" y="945092"/>
            <a:ext cx="6088654" cy="526747"/>
          </a:xfrm>
          <a:prstGeom prst="rect">
            <a:avLst/>
          </a:prstGeom>
          <a:solidFill>
            <a:srgbClr val="95BCB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23" dirty="0">
                <a:solidFill>
                  <a:schemeClr val="bg1"/>
                </a:solidFill>
                <a:latin typeface="+mj-lt"/>
                <a:ea typeface="Hiragino Sans GB W3" panose="020B0300000000000000" pitchFamily="34" charset="-122"/>
              </a:rPr>
              <a:t>Policy, Planning, and Major Milestones</a:t>
            </a:r>
            <a:endParaRPr lang="zh-CN" altLang="zh-CN" sz="2823" dirty="0">
              <a:solidFill>
                <a:schemeClr val="bg1"/>
              </a:solidFill>
              <a:latin typeface="+mj-lt"/>
              <a:ea typeface="Hiragino Sans GB W3" panose="020B0300000000000000" pitchFamily="34" charset="-122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C11CAF-DB1E-4A81-8A54-A2143BF078C2}"/>
              </a:ext>
            </a:extLst>
          </p:cNvPr>
          <p:cNvGraphicFramePr/>
          <p:nvPr>
            <p:extLst/>
          </p:nvPr>
        </p:nvGraphicFramePr>
        <p:xfrm>
          <a:off x="2462848" y="3334316"/>
          <a:ext cx="6884035" cy="355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8EF077-8F0A-473D-A707-8CA1E8712FA3}"/>
              </a:ext>
            </a:extLst>
          </p:cNvPr>
          <p:cNvSpPr txBox="1"/>
          <p:nvPr/>
        </p:nvSpPr>
        <p:spPr>
          <a:xfrm>
            <a:off x="126049" y="254432"/>
            <a:ext cx="10146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600" b="1" dirty="0">
                <a:solidFill>
                  <a:prstClr val="black"/>
                </a:solidFill>
                <a:cs typeface="Segoe UI" panose="020B0502040204020203" pitchFamily="34" charset="0"/>
              </a:rPr>
              <a:t>Honolulu’s Complete Streets Progress</a:t>
            </a:r>
          </a:p>
        </p:txBody>
      </p:sp>
    </p:spTree>
    <p:extLst>
      <p:ext uri="{BB962C8B-B14F-4D97-AF65-F5344CB8AC3E}">
        <p14:creationId xmlns:p14="http://schemas.microsoft.com/office/powerpoint/2010/main" val="64581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76D16-D1BD-4507-B830-CB5B9CADA2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725" y="-2"/>
            <a:ext cx="8953275" cy="68367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FB876-2024-411E-9033-442529961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9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-51125" y="1027929"/>
            <a:ext cx="8046527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99" lvl="1" indent="-514376" defTabSz="60963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Jurisdiction over City streets is shared between multiple departments</a:t>
            </a:r>
          </a:p>
          <a:p>
            <a:pPr marL="1428821" lvl="2" indent="-514376" defTabSz="60963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Transportation Services: transit, planning, operations</a:t>
            </a:r>
          </a:p>
          <a:p>
            <a:pPr marL="1428821" lvl="2" indent="-514376" defTabSz="60963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Facility Maintenance: maintenance, </a:t>
            </a:r>
            <a:r>
              <a:rPr lang="en-US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stormwater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Segoe UI" panose="020B0502040204020203" pitchFamily="34" charset="0"/>
            </a:endParaRPr>
          </a:p>
          <a:p>
            <a:pPr marL="1428821" lvl="2" indent="-514376" defTabSz="60963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Design and Construction: capital and rehabilitation projects</a:t>
            </a:r>
          </a:p>
          <a:p>
            <a:pPr marL="1428821" lvl="2" indent="-514376" defTabSz="60963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Planning and Permitting: private development, permitting</a:t>
            </a:r>
          </a:p>
          <a:p>
            <a:pPr marL="1428821" lvl="2" indent="-514376" defTabSz="60963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Parks and Recreation: street trees</a:t>
            </a:r>
          </a:p>
          <a:p>
            <a:pPr marL="609630" lvl="2" defTabSz="60963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Segoe UI" panose="020B0502040204020203" pitchFamily="34" charset="0"/>
            </a:endParaRPr>
          </a:p>
          <a:p>
            <a:pPr marL="971599" lvl="1" indent="-514376" defTabSz="60963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Interdepartmental group meets twice a month to coordinate street activities and projects</a:t>
            </a:r>
          </a:p>
          <a:p>
            <a:pPr marL="304815" lvl="1" defTabSz="609630"/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Segoe UI" panose="020B0502040204020203" pitchFamily="34" charset="0"/>
            </a:endParaRPr>
          </a:p>
          <a:p>
            <a:pPr marL="971599" lvl="1" indent="-514376" defTabSz="60963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Overseen by (civil-service) Complete Streets Administrator who reports to four department Directors who convene periodically to provide guidance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aux ProMedium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7197" y="-173484"/>
            <a:ext cx="9948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endParaRPr lang="en-US" sz="2800" dirty="0">
              <a:solidFill>
                <a:prstClr val="black"/>
              </a:solidFill>
              <a:latin typeface="Aaux ProMedium" panose="00000400000000000000" pitchFamily="2" charset="0"/>
            </a:endParaRPr>
          </a:p>
          <a:p>
            <a:pPr marL="304815" lvl="1" defTabSz="609630"/>
            <a:r>
              <a:rPr 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Complete Streets Core Team </a:t>
            </a:r>
            <a:endParaRPr lang="en-US" sz="3600" dirty="0">
              <a:solidFill>
                <a:prstClr val="black"/>
              </a:solidFill>
              <a:latin typeface="Calibri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368" y="5762094"/>
            <a:ext cx="1814285" cy="830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FAC72-F03B-4E25-A2D8-C33DB0617D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402" y="1108695"/>
            <a:ext cx="4076728" cy="394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4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07198" y="-101932"/>
            <a:ext cx="9948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aux ProMedium" panose="00000400000000000000" pitchFamily="2" charset="0"/>
            </a:endParaRPr>
          </a:p>
          <a:p>
            <a:pPr lvl="1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Bicycle Facility Improvements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368" y="5762094"/>
            <a:ext cx="1814285" cy="8300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1957" t="16651" r="1630" b="10884"/>
          <a:stretch/>
        </p:blipFill>
        <p:spPr>
          <a:xfrm>
            <a:off x="344374" y="1397000"/>
            <a:ext cx="10133817" cy="4780103"/>
          </a:xfrm>
          <a:prstGeom prst="rect">
            <a:avLst/>
          </a:prstGeom>
        </p:spPr>
      </p:pic>
      <p:pic>
        <p:nvPicPr>
          <p:cNvPr id="9" name="Picture 2" descr="OBP Final 2019 Oahu Bike Plan Update 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40" y="183092"/>
            <a:ext cx="2316051" cy="29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7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58DD-4962-4F5B-86BB-B940A875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91646-B3F8-4519-8767-D32B60BB7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FB5C9-E2D8-4C8D-BD2F-A4E78BBC1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9" y="-101475"/>
            <a:ext cx="12496801" cy="69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" y="-119158"/>
            <a:ext cx="99485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endParaRPr lang="en-US" sz="2800" dirty="0" smtClean="0">
              <a:solidFill>
                <a:prstClr val="black"/>
              </a:solidFill>
              <a:latin typeface="Aaux ProMedium" panose="00000400000000000000" pitchFamily="2" charset="0"/>
            </a:endParaRPr>
          </a:p>
          <a:p>
            <a:pPr marL="304815" lvl="1" defTabSz="609630"/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Stand-Alone </a:t>
            </a:r>
          </a:p>
          <a:p>
            <a:pPr marL="304815" lvl="1" defTabSz="609630"/>
            <a:r>
              <a:rPr lang="en-US" sz="3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Bikeway Projects</a:t>
            </a:r>
            <a:endParaRPr lang="en-US" sz="3600" dirty="0">
              <a:solidFill>
                <a:prstClr val="black"/>
              </a:solidFill>
              <a:latin typeface="Calibri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368" y="5762094"/>
            <a:ext cx="1814285" cy="8300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082842D-D1F6-4A1A-B096-612E0E55FF32}"/>
              </a:ext>
            </a:extLst>
          </p:cNvPr>
          <p:cNvSpPr/>
          <p:nvPr/>
        </p:nvSpPr>
        <p:spPr>
          <a:xfrm>
            <a:off x="-60437" y="1631216"/>
            <a:ext cx="60399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99" lvl="1" indent="-514376" defTabSz="6096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North King Street</a:t>
            </a:r>
          </a:p>
          <a:p>
            <a:pPr marL="971599" lvl="1" indent="-514376" defTabSz="6096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Haleiwa Road</a:t>
            </a:r>
          </a:p>
          <a:p>
            <a:pPr marL="971599" lvl="1" indent="-514376" defTabSz="6096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Waipahu Depot Street</a:t>
            </a:r>
          </a:p>
          <a:p>
            <a:pPr marL="971599" lvl="1" indent="-514376" defTabSz="6096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Segoe UI" panose="020B0502040204020203" pitchFamily="34" charset="0"/>
              </a:rPr>
              <a:t>Keolu Drive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Segoe UI" panose="020B0502040204020203" pitchFamily="34" charset="0"/>
            </a:endParaRPr>
          </a:p>
          <a:p>
            <a:pPr marL="971599" lvl="1" indent="-514376" defTabSz="60963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Aaux ProMedium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3" y="388251"/>
            <a:ext cx="7368676" cy="52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9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1536781" y="1624600"/>
            <a:ext cx="9282437" cy="590707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City &amp; County of Honolulu’s first pedestrian master plan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09028" y="2306306"/>
            <a:ext cx="5604389" cy="3794456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Highlights</a:t>
            </a:r>
          </a:p>
          <a:p>
            <a:r>
              <a:rPr lang="en-US" dirty="0" err="1" smtClean="0"/>
              <a:t>Islandwide</a:t>
            </a:r>
            <a:r>
              <a:rPr lang="en-US" dirty="0" smtClean="0"/>
              <a:t> pedestrian inventory</a:t>
            </a:r>
          </a:p>
          <a:p>
            <a:r>
              <a:rPr lang="en-US" dirty="0" smtClean="0"/>
              <a:t>High Pedestrian Injury Corridors and Intersections/Crossing</a:t>
            </a:r>
          </a:p>
          <a:p>
            <a:r>
              <a:rPr lang="en-US" dirty="0" smtClean="0"/>
              <a:t>Pedestrian Priority Network</a:t>
            </a:r>
          </a:p>
          <a:p>
            <a:r>
              <a:rPr lang="en-US" dirty="0" smtClean="0"/>
              <a:t>Priority walkway project list</a:t>
            </a:r>
          </a:p>
          <a:p>
            <a:r>
              <a:rPr lang="en-US" dirty="0" smtClean="0"/>
              <a:t>Infrastructure and non-infrastructure actions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" r="-1" b="481"/>
          <a:stretch/>
        </p:blipFill>
        <p:spPr>
          <a:xfrm>
            <a:off x="6708618" y="2224091"/>
            <a:ext cx="4383668" cy="3409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704" y="107717"/>
            <a:ext cx="3255213" cy="15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4436536" y="232312"/>
            <a:ext cx="3318927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72" y="2191921"/>
            <a:ext cx="5915936" cy="3512925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11282D1-613B-4562-82ED-05553675E0C8}"/>
              </a:ext>
            </a:extLst>
          </p:cNvPr>
          <p:cNvSpPr txBox="1">
            <a:spLocks/>
          </p:cNvSpPr>
          <p:nvPr/>
        </p:nvSpPr>
        <p:spPr>
          <a:xfrm>
            <a:off x="4318002" y="286422"/>
            <a:ext cx="4326466" cy="7911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+mn-lt"/>
              </a:rPr>
              <a:t>The Challenge</a:t>
            </a:r>
            <a:endParaRPr lang="en-US" sz="3600" b="1" dirty="0">
              <a:latin typeface="+mn-lt"/>
            </a:endParaRP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FFAE09D8-90E3-4645-ABA5-CC93738B434B}"/>
              </a:ext>
            </a:extLst>
          </p:cNvPr>
          <p:cNvSpPr txBox="1">
            <a:spLocks/>
          </p:cNvSpPr>
          <p:nvPr/>
        </p:nvSpPr>
        <p:spPr>
          <a:xfrm>
            <a:off x="510676" y="1174527"/>
            <a:ext cx="9282437" cy="594864"/>
          </a:xfrm>
          <a:prstGeom prst="rect">
            <a:avLst/>
          </a:prstGeom>
        </p:spPr>
        <p:txBody>
          <a:bodyPr vert="horz" lIns="118872" tIns="118872" rIns="118872" bIns="118872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20500" y="1044592"/>
            <a:ext cx="11150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The Pedestrian </a:t>
            </a:r>
            <a:r>
              <a:rPr lang="en-US" sz="2400" i="1" dirty="0"/>
              <a:t>Plan </a:t>
            </a:r>
            <a:r>
              <a:rPr lang="en-US" sz="2400" i="1" dirty="0" smtClean="0"/>
              <a:t>identifies </a:t>
            </a:r>
            <a:r>
              <a:rPr lang="en-US" sz="2400" i="1" dirty="0"/>
              <a:t>over </a:t>
            </a:r>
            <a:r>
              <a:rPr lang="en-US" sz="2400" b="1" i="1" dirty="0"/>
              <a:t>900 miles </a:t>
            </a:r>
            <a:r>
              <a:rPr lang="en-US" sz="2400" i="1" dirty="0"/>
              <a:t>of missing walkways on </a:t>
            </a:r>
            <a:r>
              <a:rPr lang="en-US" sz="2400" i="1" dirty="0" smtClean="0"/>
              <a:t>local </a:t>
            </a:r>
            <a:r>
              <a:rPr lang="en-US" sz="2400" i="1" dirty="0" smtClean="0"/>
              <a:t>roadways.</a:t>
            </a:r>
            <a:endParaRPr lang="en-US" sz="24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7AACF8-301E-4D5D-B602-019C53DF66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95"/>
          <a:stretch/>
        </p:blipFill>
        <p:spPr>
          <a:xfrm>
            <a:off x="6285351" y="2157417"/>
            <a:ext cx="6353088" cy="3584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3533" y="1552071"/>
            <a:ext cx="12570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/>
              <a:t>People walking make up 36% of </a:t>
            </a:r>
            <a:r>
              <a:rPr lang="en-US" sz="2400" i="1" dirty="0" smtClean="0"/>
              <a:t>traffic fatalities, esp. </a:t>
            </a:r>
            <a:r>
              <a:rPr lang="en-US" sz="2400" i="1" dirty="0" err="1" smtClean="0"/>
              <a:t>kupuna</a:t>
            </a:r>
            <a:r>
              <a:rPr lang="en-US" sz="2400" i="1" dirty="0" smtClean="0"/>
              <a:t> and low-income residents.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9243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531</Words>
  <Application>Microsoft Office PowerPoint</Application>
  <PresentationFormat>Widescreen</PresentationFormat>
  <Paragraphs>94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Aaux ProMedium</vt:lpstr>
      <vt:lpstr>Arial</vt:lpstr>
      <vt:lpstr>Calibri</vt:lpstr>
      <vt:lpstr>Calibri Light</vt:lpstr>
      <vt:lpstr>Century Gothic</vt:lpstr>
      <vt:lpstr>Hiragino Sans GB W3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and County of Honolulu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Menina, Justin</dc:creator>
  <cp:lastModifiedBy>Espiau, Renee</cp:lastModifiedBy>
  <cp:revision>106</cp:revision>
  <dcterms:created xsi:type="dcterms:W3CDTF">2022-05-16T19:00:44Z</dcterms:created>
  <dcterms:modified xsi:type="dcterms:W3CDTF">2023-10-17T00:01:15Z</dcterms:modified>
</cp:coreProperties>
</file>